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avi" ContentType="video/avi"/>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50"/>
  </p:notesMasterIdLst>
  <p:handoutMasterIdLst>
    <p:handoutMasterId r:id="rId51"/>
  </p:handoutMasterIdLst>
  <p:sldIdLst>
    <p:sldId id="257" r:id="rId2"/>
    <p:sldId id="347" r:id="rId3"/>
    <p:sldId id="349" r:id="rId4"/>
    <p:sldId id="350" r:id="rId5"/>
    <p:sldId id="339" r:id="rId6"/>
    <p:sldId id="354" r:id="rId7"/>
    <p:sldId id="338" r:id="rId8"/>
    <p:sldId id="268" r:id="rId9"/>
    <p:sldId id="340" r:id="rId10"/>
    <p:sldId id="316" r:id="rId11"/>
    <p:sldId id="317" r:id="rId12"/>
    <p:sldId id="341" r:id="rId13"/>
    <p:sldId id="342" r:id="rId14"/>
    <p:sldId id="315" r:id="rId15"/>
    <p:sldId id="310" r:id="rId16"/>
    <p:sldId id="258" r:id="rId17"/>
    <p:sldId id="269" r:id="rId18"/>
    <p:sldId id="270" r:id="rId19"/>
    <p:sldId id="271" r:id="rId20"/>
    <p:sldId id="272" r:id="rId21"/>
    <p:sldId id="273" r:id="rId22"/>
    <p:sldId id="274" r:id="rId23"/>
    <p:sldId id="275" r:id="rId24"/>
    <p:sldId id="351" r:id="rId25"/>
    <p:sldId id="352" r:id="rId26"/>
    <p:sldId id="353" r:id="rId27"/>
    <p:sldId id="355" r:id="rId28"/>
    <p:sldId id="356" r:id="rId29"/>
    <p:sldId id="357" r:id="rId30"/>
    <p:sldId id="358" r:id="rId31"/>
    <p:sldId id="359" r:id="rId32"/>
    <p:sldId id="360" r:id="rId33"/>
    <p:sldId id="361" r:id="rId34"/>
    <p:sldId id="362" r:id="rId35"/>
    <p:sldId id="319" r:id="rId36"/>
    <p:sldId id="320" r:id="rId37"/>
    <p:sldId id="321" r:id="rId38"/>
    <p:sldId id="322" r:id="rId39"/>
    <p:sldId id="323" r:id="rId40"/>
    <p:sldId id="324" r:id="rId41"/>
    <p:sldId id="325" r:id="rId42"/>
    <p:sldId id="326" r:id="rId43"/>
    <p:sldId id="327" r:id="rId44"/>
    <p:sldId id="328" r:id="rId45"/>
    <p:sldId id="343" r:id="rId46"/>
    <p:sldId id="330" r:id="rId47"/>
    <p:sldId id="337" r:id="rId48"/>
    <p:sldId id="346" r:id="rId49"/>
  </p:sldIdLst>
  <p:sldSz cx="9144000" cy="6858000" type="screen4x3"/>
  <p:notesSz cx="6858000" cy="9144000"/>
  <p:defaultTextStyle>
    <a:defPPr>
      <a:defRPr lang="en-GB"/>
    </a:defPPr>
    <a:lvl1pPr algn="l" rtl="0" fontAlgn="base">
      <a:spcBef>
        <a:spcPct val="20000"/>
      </a:spcBef>
      <a:spcAft>
        <a:spcPct val="0"/>
      </a:spcAft>
      <a:defRPr sz="1400" kern="1200">
        <a:solidFill>
          <a:schemeClr val="tx1"/>
        </a:solidFill>
        <a:latin typeface="Arial" charset="0"/>
        <a:ea typeface="+mn-ea"/>
        <a:cs typeface="+mn-cs"/>
      </a:defRPr>
    </a:lvl1pPr>
    <a:lvl2pPr marL="457200" algn="l" rtl="0" fontAlgn="base">
      <a:spcBef>
        <a:spcPct val="20000"/>
      </a:spcBef>
      <a:spcAft>
        <a:spcPct val="0"/>
      </a:spcAft>
      <a:defRPr sz="1400" kern="1200">
        <a:solidFill>
          <a:schemeClr val="tx1"/>
        </a:solidFill>
        <a:latin typeface="Arial" charset="0"/>
        <a:ea typeface="+mn-ea"/>
        <a:cs typeface="+mn-cs"/>
      </a:defRPr>
    </a:lvl2pPr>
    <a:lvl3pPr marL="914400" algn="l" rtl="0" fontAlgn="base">
      <a:spcBef>
        <a:spcPct val="20000"/>
      </a:spcBef>
      <a:spcAft>
        <a:spcPct val="0"/>
      </a:spcAft>
      <a:defRPr sz="1400" kern="1200">
        <a:solidFill>
          <a:schemeClr val="tx1"/>
        </a:solidFill>
        <a:latin typeface="Arial" charset="0"/>
        <a:ea typeface="+mn-ea"/>
        <a:cs typeface="+mn-cs"/>
      </a:defRPr>
    </a:lvl3pPr>
    <a:lvl4pPr marL="1371600" algn="l" rtl="0" fontAlgn="base">
      <a:spcBef>
        <a:spcPct val="20000"/>
      </a:spcBef>
      <a:spcAft>
        <a:spcPct val="0"/>
      </a:spcAft>
      <a:defRPr sz="1400" kern="1200">
        <a:solidFill>
          <a:schemeClr val="tx1"/>
        </a:solidFill>
        <a:latin typeface="Arial" charset="0"/>
        <a:ea typeface="+mn-ea"/>
        <a:cs typeface="+mn-cs"/>
      </a:defRPr>
    </a:lvl4pPr>
    <a:lvl5pPr marL="1828800" algn="l" rtl="0" fontAlgn="base">
      <a:spcBef>
        <a:spcPct val="2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3300"/>
    <a:srgbClr val="33CC33"/>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80" autoAdjust="0"/>
    <p:restoredTop sz="99824" autoAdjust="0"/>
  </p:normalViewPr>
  <p:slideViewPr>
    <p:cSldViewPr>
      <p:cViewPr>
        <p:scale>
          <a:sx n="80" d="100"/>
          <a:sy n="80" d="100"/>
        </p:scale>
        <p:origin x="-1560" y="-462"/>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66" d="100"/>
          <a:sy n="66" d="100"/>
        </p:scale>
        <p:origin x="-87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vl1pPr>
          </a:lstStyle>
          <a:p>
            <a:endParaRPr lang="en-GB"/>
          </a:p>
        </p:txBody>
      </p:sp>
      <p:sp>
        <p:nvSpPr>
          <p:cNvPr id="143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vl1pPr>
          </a:lstStyle>
          <a:p>
            <a:endParaRPr lang="en-GB"/>
          </a:p>
        </p:txBody>
      </p:sp>
      <p:sp>
        <p:nvSpPr>
          <p:cNvPr id="143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vl1pPr>
          </a:lstStyle>
          <a:p>
            <a:endParaRPr lang="en-GB"/>
          </a:p>
        </p:txBody>
      </p:sp>
      <p:sp>
        <p:nvSpPr>
          <p:cNvPr id="143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vl1pPr>
          </a:lstStyle>
          <a:p>
            <a:fld id="{6119F16F-4033-4F79-AA03-83B6A56F9073}" type="slidenum">
              <a:rPr lang="en-GB"/>
              <a:pPr/>
              <a:t>‹#›</a:t>
            </a:fld>
            <a:endParaRPr lang="en-GB"/>
          </a:p>
        </p:txBody>
      </p:sp>
    </p:spTree>
    <p:extLst>
      <p:ext uri="{BB962C8B-B14F-4D97-AF65-F5344CB8AC3E}">
        <p14:creationId xmlns:p14="http://schemas.microsoft.com/office/powerpoint/2010/main" val="4103295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vl1pPr>
          </a:lstStyle>
          <a:p>
            <a:endParaRPr lang="en-GB"/>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vl1pPr>
          </a:lstStyle>
          <a:p>
            <a:endParaRPr lang="en-GB"/>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vl1pPr>
          </a:lstStyle>
          <a:p>
            <a:endParaRPr lang="en-GB"/>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vl1pPr>
          </a:lstStyle>
          <a:p>
            <a:fld id="{5A8BD927-696C-41D5-834D-039762835A9D}" type="slidenum">
              <a:rPr lang="en-GB"/>
              <a:pPr/>
              <a:t>‹#›</a:t>
            </a:fld>
            <a:endParaRPr lang="en-GB"/>
          </a:p>
        </p:txBody>
      </p:sp>
    </p:spTree>
    <p:extLst>
      <p:ext uri="{BB962C8B-B14F-4D97-AF65-F5344CB8AC3E}">
        <p14:creationId xmlns:p14="http://schemas.microsoft.com/office/powerpoint/2010/main" val="37699145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p>
            <a:pPr>
              <a:defRPr/>
            </a:pPr>
            <a:fld id="{631E8376-CC7C-4D32-805E-83AAF4F11853}" type="slidenum">
              <a:rPr lang="en-US" smtClean="0"/>
              <a:pPr>
                <a:defRPr/>
              </a:pPr>
              <a:t>1</a:t>
            </a:fld>
            <a:endParaRPr lang="en-US" smtClean="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4171F3F9-B4C6-4F62-BFC4-C4F18180218A}" type="slidenum">
              <a:rPr lang="en-GB" smtClean="0"/>
              <a:pPr>
                <a:defRPr/>
              </a:pPr>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5692C0D2-17C2-4C39-8B96-5BF445548B1D}" type="slidenum">
              <a:rPr lang="en-GB" smtClean="0"/>
              <a:pPr>
                <a:defRPr/>
              </a:pPr>
              <a:t>12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4AEC44EA-37A5-4111-9776-FEC31F4944E1}" type="slidenum">
              <a:rPr lang="en-GB" smtClean="0"/>
              <a:pPr>
                <a:defRPr/>
              </a:pPr>
              <a:t>13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8BD927-696C-41D5-834D-039762835A9D}" type="slidenum">
              <a:rPr lang="en-GB" smtClean="0"/>
              <a:pPr/>
              <a:t>14</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FF0882C6-4A3A-44DE-83B8-5507B710CE57}" type="slidenum">
              <a:rPr lang="en-GB" smtClean="0"/>
              <a:pPr>
                <a:defRPr/>
              </a:pPr>
              <a:t>15</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6CDF761B-AA33-4DB9-B7E4-6D1E2588D736}" type="slidenum">
              <a:rPr lang="en-GB" smtClean="0"/>
              <a:pPr>
                <a:defRPr/>
              </a:pPr>
              <a:t>16</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E89F651E-8A12-407A-BFCB-993D0CC45C3A}" type="slidenum">
              <a:rPr lang="en-GB" smtClean="0"/>
              <a:pPr>
                <a:defRPr/>
              </a:pPr>
              <a:t>17</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E89F651E-8A12-407A-BFCB-993D0CC45C3A}" type="slidenum">
              <a:rPr lang="en-GB" smtClean="0"/>
              <a:pPr>
                <a:defRPr/>
              </a:pPr>
              <a:t>18</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E89F651E-8A12-407A-BFCB-993D0CC45C3A}" type="slidenum">
              <a:rPr lang="en-GB" smtClean="0"/>
              <a:pPr>
                <a:defRPr/>
              </a:pPr>
              <a:t>19</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E89F651E-8A12-407A-BFCB-993D0CC45C3A}" type="slidenum">
              <a:rPr lang="en-GB" smtClean="0"/>
              <a:pPr>
                <a:defRPr/>
              </a:pPr>
              <a:t>20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CAE97919-858E-464C-8A9C-4FF00388F7FC}" type="slidenum">
              <a:rPr lang="en-US" smtClean="0"/>
              <a:pPr>
                <a:defRPr/>
              </a:pPr>
              <a:t>2</a:t>
            </a:fld>
            <a:endParaRPr lang="en-US" smtClean="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E89F651E-8A12-407A-BFCB-993D0CC45C3A}" type="slidenum">
              <a:rPr lang="en-GB" smtClean="0"/>
              <a:pPr>
                <a:defRPr/>
              </a:pPr>
              <a:t>21</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E89F651E-8A12-407A-BFCB-993D0CC45C3A}" type="slidenum">
              <a:rPr lang="en-GB" smtClean="0"/>
              <a:pPr>
                <a:defRPr/>
              </a:pPr>
              <a:t>22</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E89F651E-8A12-407A-BFCB-993D0CC45C3A}" type="slidenum">
              <a:rPr lang="en-GB" smtClean="0"/>
              <a:pPr>
                <a:defRPr/>
              </a:pPr>
              <a:t>23</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endParaRPr lang="en-US" smtClean="0"/>
          </a:p>
        </p:txBody>
      </p:sp>
      <p:sp>
        <p:nvSpPr>
          <p:cNvPr id="103428" name="Slide Number Placeholder 3"/>
          <p:cNvSpPr>
            <a:spLocks noGrp="1"/>
          </p:cNvSpPr>
          <p:nvPr>
            <p:ph type="sldNum" sz="quarter" idx="5"/>
          </p:nvPr>
        </p:nvSpPr>
        <p:spPr>
          <a:noFill/>
        </p:spPr>
        <p:txBody>
          <a:bodyPr/>
          <a:lstStyle/>
          <a:p>
            <a:fld id="{93A8360A-3307-435E-AED2-D955A29AF045}" type="slidenum">
              <a:rPr lang="en-GB" smtClean="0"/>
              <a:pPr/>
              <a:t>24</a:t>
            </a:fld>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07FC1B-0332-4210-8938-0DE3129192BB}" type="slidenum">
              <a:rPr lang="en-US"/>
              <a:pPr/>
              <a:t>25</a:t>
            </a:fld>
            <a:endParaRPr lang="en-US"/>
          </a:p>
        </p:txBody>
      </p:sp>
      <p:sp>
        <p:nvSpPr>
          <p:cNvPr id="4614146" name="Rectangle 2"/>
          <p:cNvSpPr>
            <a:spLocks noGrp="1" noRot="1" noChangeAspect="1" noChangeArrowheads="1" noTextEdit="1"/>
          </p:cNvSpPr>
          <p:nvPr>
            <p:ph type="sldImg"/>
          </p:nvPr>
        </p:nvSpPr>
        <p:spPr>
          <a:ln/>
        </p:spPr>
      </p:sp>
      <p:sp>
        <p:nvSpPr>
          <p:cNvPr id="461414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6D8FAD-C906-4D66-AE66-9FD8EB2D61CA}" type="slidenum">
              <a:rPr lang="en-US"/>
              <a:pPr/>
              <a:t>26</a:t>
            </a:fld>
            <a:endParaRPr lang="en-US"/>
          </a:p>
        </p:txBody>
      </p:sp>
      <p:sp>
        <p:nvSpPr>
          <p:cNvPr id="4615170" name="Rectangle 2"/>
          <p:cNvSpPr>
            <a:spLocks noGrp="1" noRot="1" noChangeAspect="1" noChangeArrowheads="1" noTextEdit="1"/>
          </p:cNvSpPr>
          <p:nvPr>
            <p:ph type="sldImg"/>
          </p:nvPr>
        </p:nvSpPr>
        <p:spPr>
          <a:ln/>
        </p:spPr>
      </p:sp>
      <p:sp>
        <p:nvSpPr>
          <p:cNvPr id="46151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65AF904-0424-4A36-AD37-2FDBB8C67B1A}"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p>
            <a:pPr>
              <a:defRPr/>
            </a:pPr>
            <a:fld id="{3B2A4F69-0EE3-40A4-BD8F-793E9DF41BF5}" type="slidenum">
              <a:rPr lang="en-US" smtClean="0"/>
              <a:pPr>
                <a:defRPr/>
              </a:pPr>
              <a:t>28</a:t>
            </a:fld>
            <a:endParaRPr lang="en-US" smtClean="0"/>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8BD927-696C-41D5-834D-039762835A9D}" type="slidenum">
              <a:rPr lang="en-GB" smtClean="0"/>
              <a:pPr/>
              <a:t>29</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312424E-E495-4301-A30B-9131B17C36DA}"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p>
            <a:pPr>
              <a:defRPr/>
            </a:pPr>
            <a:fld id="{AE09568E-311A-434E-8408-5726DD75B47A}" type="slidenum">
              <a:rPr lang="en-US" smtClean="0"/>
              <a:pPr>
                <a:defRPr/>
              </a:pPr>
              <a:t>3</a:t>
            </a:fld>
            <a:endParaRPr lang="en-US" smtClean="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ED7CB9-F305-44AC-9721-3902C75DA1A2}" type="slidenum">
              <a:rPr lang="en-US"/>
              <a:pPr/>
              <a:t>31</a:t>
            </a:fld>
            <a:endParaRPr lang="en-US"/>
          </a:p>
        </p:txBody>
      </p:sp>
      <p:sp>
        <p:nvSpPr>
          <p:cNvPr id="29389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93891" name="Rectangle 3"/>
          <p:cNvSpPr>
            <a:spLocks noGrp="1" noChangeArrowheads="1"/>
          </p:cNvSpPr>
          <p:nvPr>
            <p:ph type="body" idx="1"/>
          </p:nvPr>
        </p:nvSpPr>
        <p:spPr bwMode="auto">
          <a:xfrm>
            <a:off x="685480" y="4343693"/>
            <a:ext cx="5487042" cy="4113922"/>
          </a:xfrm>
          <a:prstGeom prst="rect">
            <a:avLst/>
          </a:prstGeom>
          <a:solidFill>
            <a:srgbClr val="FFFFFF"/>
          </a:solidFill>
          <a:ln>
            <a:solidFill>
              <a:srgbClr val="000000"/>
            </a:solidFill>
            <a:miter lim="800000"/>
            <a:headEnd/>
            <a:tailEnd/>
          </a:ln>
        </p:spPr>
        <p:txBody>
          <a:bodyPr lIns="91431" tIns="45715" rIns="91431" bIns="45715"/>
          <a:lstStyle/>
          <a:p>
            <a:pPr>
              <a:buFontTx/>
              <a:buChar char="•"/>
            </a:pPr>
            <a:r>
              <a:rPr lang="en-GB"/>
              <a:t>Increased trade will intensify worries about the world’s vulnerability to oil-supply disruptions, as much of the additional trade will involve transport along routes that are at risk of sudden closure – so-called chokepoints.</a:t>
            </a:r>
          </a:p>
          <a:p>
            <a:pPr>
              <a:buFontTx/>
              <a:buChar char="•"/>
            </a:pPr>
            <a:r>
              <a:rPr lang="en-GB"/>
              <a:t>Some of the principal maritime routes that oil and LNG tankers are obliged to follow have narrow sections that are susceptible to piracy, terrorist attacks or accidents. </a:t>
            </a:r>
          </a:p>
          <a:p>
            <a:pPr>
              <a:buFontTx/>
              <a:buChar char="•"/>
            </a:pPr>
            <a:r>
              <a:rPr lang="en-GB"/>
              <a:t>The 2 main chokepoints are the Straits of Hormuz at the head of Persian Gulf and the Straits of Malacca in southeast Asia – the </a:t>
            </a:r>
            <a:r>
              <a:rPr lang="en-GB" i="1"/>
              <a:t>dire straits</a:t>
            </a:r>
            <a:r>
              <a:rPr lang="en-GB"/>
              <a:t>. More than 26 mill bbls flow through these two chokepoints every day. A disruption in supply at either of these points could have a dramatic impact on oil prices.</a:t>
            </a:r>
            <a:r>
              <a:rPr lang="en-US"/>
              <a:t> </a:t>
            </a:r>
            <a:r>
              <a:rPr lang="en-GB"/>
              <a:t> </a:t>
            </a: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3FFDC24-437A-40A6-BF74-74532B59853A}" type="slidenum">
              <a:rPr lang="en-GB"/>
              <a:pPr/>
              <a:t>32</a:t>
            </a:fld>
            <a:endParaRPr lang="en-GB"/>
          </a:p>
        </p:txBody>
      </p:sp>
      <p:sp>
        <p:nvSpPr>
          <p:cNvPr id="1369090" name="Rectangle 2"/>
          <p:cNvSpPr>
            <a:spLocks noGrp="1" noRot="1" noChangeAspect="1" noChangeArrowheads="1" noTextEdit="1"/>
          </p:cNvSpPr>
          <p:nvPr>
            <p:ph type="sldImg"/>
          </p:nvPr>
        </p:nvSpPr>
        <p:spPr>
          <a:ln/>
        </p:spPr>
      </p:sp>
      <p:sp>
        <p:nvSpPr>
          <p:cNvPr id="136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218CA53-3D0B-49FE-B04C-7D8581FC281E}" type="slidenum">
              <a:rPr lang="en-GB"/>
              <a:pPr/>
              <a:t>33</a:t>
            </a:fld>
            <a:endParaRPr lang="en-GB"/>
          </a:p>
        </p:txBody>
      </p:sp>
      <p:sp>
        <p:nvSpPr>
          <p:cNvPr id="1377282" name="Rectangle 2"/>
          <p:cNvSpPr>
            <a:spLocks noGrp="1" noRot="1" noChangeAspect="1" noChangeArrowheads="1" noTextEdit="1"/>
          </p:cNvSpPr>
          <p:nvPr>
            <p:ph type="sldImg"/>
          </p:nvPr>
        </p:nvSpPr>
        <p:spPr>
          <a:ln/>
        </p:spPr>
      </p:sp>
      <p:sp>
        <p:nvSpPr>
          <p:cNvPr id="137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8BD927-696C-41D5-834D-039762835A9D}" type="slidenum">
              <a:rPr lang="en-GB" smtClean="0"/>
              <a:pPr/>
              <a:t>34</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E3E1C57-6B42-4A1C-BA33-3E927E5FEF2E}" type="slidenum">
              <a:rPr lang="en-GB">
                <a:solidFill>
                  <a:srgbClr val="000000"/>
                </a:solidFill>
              </a:rPr>
              <a:pPr eaLnBrk="1" hangingPunct="1"/>
              <a:t>35</a:t>
            </a:fld>
            <a:endParaRPr lang="en-GB">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4516" name="Slide Number Placeholder 3"/>
          <p:cNvSpPr>
            <a:spLocks noGrp="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38121B7-008A-4E2A-A683-CD59FFCC551C}" type="slidenum">
              <a:rPr lang="en-GB">
                <a:latin typeface="Calibri" pitchFamily="34" charset="0"/>
              </a:rPr>
              <a:pPr eaLnBrk="1" hangingPunct="1"/>
              <a:t>36</a:t>
            </a:fld>
            <a:endParaRPr lang="en-GB">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9D28D42-DE30-478E-84F9-20778D3B250F}" type="slidenum">
              <a:rPr lang="en-GB">
                <a:latin typeface="Calibri" pitchFamily="34" charset="0"/>
              </a:rPr>
              <a:pPr eaLnBrk="1" hangingPunct="1"/>
              <a:t>37</a:t>
            </a:fld>
            <a:endParaRPr lang="en-GB">
              <a:latin typeface="Calibri" pitchFamily="34" charset="0"/>
            </a:endParaRPr>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D0630B8-82CD-4058-AFE1-0009B05DA1A2}" type="slidenum">
              <a:rPr lang="en-US">
                <a:latin typeface="Calibri" pitchFamily="34" charset="0"/>
              </a:rPr>
              <a:pPr eaLnBrk="1" hangingPunct="1"/>
              <a:t>38</a:t>
            </a:fld>
            <a:endParaRPr lang="en-US">
              <a:latin typeface="Calibri" pitchFamily="34" charset="0"/>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8372" name="Slide Number Placeholder 3"/>
          <p:cNvSpPr>
            <a:spLocks noGrp="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3DE9088-CA84-4F07-BB3E-E082902394F9}" type="slidenum">
              <a:rPr lang="en-US">
                <a:latin typeface="Calibri" pitchFamily="34" charset="0"/>
              </a:rPr>
              <a:pPr eaLnBrk="1" hangingPunct="1"/>
              <a:t>39</a:t>
            </a:fld>
            <a:endParaRPr lang="en-US">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4E4C65E-DCB6-4A7A-95C3-8B803D64B1B4}" type="slidenum">
              <a:rPr lang="en-GB">
                <a:latin typeface="Calibri" pitchFamily="34" charset="0"/>
              </a:rPr>
              <a:pPr eaLnBrk="1" hangingPunct="1"/>
              <a:t>40</a:t>
            </a:fld>
            <a:endParaRPr lang="en-GB">
              <a:latin typeface="Calibri" pitchFamily="34"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p:txBody>
          <a:bodyPr/>
          <a:lstStyle/>
          <a:p>
            <a:pPr>
              <a:defRPr/>
            </a:pPr>
            <a:fld id="{E52A62BE-64B7-4D2E-8062-A4CC2F844948}" type="slidenum">
              <a:rPr lang="en-US" smtClean="0"/>
              <a:pPr>
                <a:defRPr/>
              </a:pPr>
              <a:t>4</a:t>
            </a:fld>
            <a:endParaRPr lang="en-US" smtClean="0"/>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0143ABF-6992-4CDA-A0FE-F9292715C5F4}" type="slidenum">
              <a:rPr lang="en-GB">
                <a:latin typeface="Calibri" pitchFamily="34" charset="0"/>
              </a:rPr>
              <a:pPr eaLnBrk="1" hangingPunct="1"/>
              <a:t>41</a:t>
            </a:fld>
            <a:endParaRPr lang="en-GB">
              <a:latin typeface="Calibri" pitchFamily="34" charset="0"/>
            </a:endParaRP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4516" name="Slide Number Placeholder 3"/>
          <p:cNvSpPr>
            <a:spLocks noGrp="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ADA3ECF-2909-4928-8F05-759AB110DD16}" type="slidenum">
              <a:rPr lang="en-GB">
                <a:latin typeface="Calibri" pitchFamily="34" charset="0"/>
              </a:rPr>
              <a:pPr eaLnBrk="1" hangingPunct="1"/>
              <a:t>42</a:t>
            </a:fld>
            <a:endParaRPr lang="en-GB">
              <a:latin typeface="Calibri"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C6DB40B-18E7-4948-8F81-88AB2CCFE03B}" type="slidenum">
              <a:rPr lang="en-GB">
                <a:latin typeface="Calibri" pitchFamily="34" charset="0"/>
              </a:rPr>
              <a:pPr eaLnBrk="1" hangingPunct="1"/>
              <a:t>43</a:t>
            </a:fld>
            <a:endParaRPr lang="en-GB">
              <a:latin typeface="Calibri"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81B3BBB-1FC4-4DC5-BBB7-59D46BBBB9A8}" type="slidenum">
              <a:rPr lang="en-GB">
                <a:latin typeface="Calibri" pitchFamily="34" charset="0"/>
              </a:rPr>
              <a:pPr eaLnBrk="1" hangingPunct="1"/>
              <a:t>44</a:t>
            </a:fld>
            <a:endParaRPr lang="en-GB">
              <a:latin typeface="Calibri"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0116" name="Slide Number Placeholder 3"/>
          <p:cNvSpPr>
            <a:spLocks noGrp="1"/>
          </p:cNvSpPr>
          <p:nvPr>
            <p:ph type="sldNum" sz="quarter" idx="5"/>
          </p:nvPr>
        </p:nvSpPr>
        <p:spPr/>
        <p:txBody>
          <a:bodyPr/>
          <a:lstStyle/>
          <a:p>
            <a:pPr>
              <a:defRPr/>
            </a:pPr>
            <a:fld id="{7D9845A3-DF32-4D37-ABBB-EC2DC7846205}" type="slidenum">
              <a:rPr lang="en-GB" smtClean="0"/>
              <a:pPr>
                <a:defRPr/>
              </a:pPr>
              <a:t>45</a:t>
            </a:fld>
            <a:endParaRPr lang="en-GB"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4516" name="Slide Number Placeholder 3"/>
          <p:cNvSpPr>
            <a:spLocks noGrp="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13890A0-B76A-4989-B2B7-B4D18B1BA2AF}" type="slidenum">
              <a:rPr lang="en-GB">
                <a:latin typeface="Calibri" pitchFamily="34" charset="0"/>
              </a:rPr>
              <a:pPr eaLnBrk="1" hangingPunct="1"/>
              <a:t>46</a:t>
            </a:fld>
            <a:endParaRPr lang="en-GB">
              <a:latin typeface="Calibri"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8CC9871-C63E-4CB1-A284-2AAC784375D0}" type="slidenum">
              <a:rPr lang="en-GB">
                <a:latin typeface="Calibri" pitchFamily="34" charset="0"/>
              </a:rPr>
              <a:pPr eaLnBrk="1" hangingPunct="1"/>
              <a:t>47</a:t>
            </a:fld>
            <a:endParaRPr lang="en-GB">
              <a:latin typeface="Calibri"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8CC9871-C63E-4CB1-A284-2AAC784375D0}" type="slidenum">
              <a:rPr lang="en-GB">
                <a:latin typeface="Calibri" pitchFamily="34" charset="0"/>
              </a:rPr>
              <a:pPr eaLnBrk="1" hangingPunct="1"/>
              <a:t>48</a:t>
            </a:fld>
            <a:endParaRPr lang="en-GB">
              <a:latin typeface="Calibri"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BA833C97-570C-41E8-ADC1-424674FAD218}" type="slidenum">
              <a:rPr lang="en-GB" smtClean="0"/>
              <a:pPr>
                <a:defRPr/>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7526002-7D9B-4BB6-92FA-E1C012B4333E}" type="slidenum">
              <a:rPr lang="en-US">
                <a:latin typeface="Calibri" pitchFamily="34" charset="0"/>
              </a:rPr>
              <a:pPr eaLnBrk="1" hangingPunct="1"/>
              <a:t>6</a:t>
            </a:fld>
            <a:endParaRPr lang="en-US">
              <a:latin typeface="Calibri" pitchFamily="34"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BA833C97-570C-41E8-ADC1-424674FAD218}" type="slidenum">
              <a:rPr lang="en-GB" smtClean="0"/>
              <a:pPr>
                <a:defRPr/>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E89F651E-8A12-407A-BFCB-993D0CC45C3A}" type="slidenum">
              <a:rPr lang="en-GB" smtClean="0"/>
              <a:pPr>
                <a:defRPr/>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BA833C97-570C-41E8-ADC1-424674FAD218}" type="slidenum">
              <a:rPr lang="en-GB" smtClean="0"/>
              <a:pPr>
                <a:defRPr/>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446BF5D-E1DB-454C-ABE0-B36986733DE2}" type="datetime1">
              <a:rPr lang="en-US"/>
              <a:pPr/>
              <a:t>10/2/2012</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2B47959-A5CE-4826-B7BB-E5D8AD7714CB}"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7158" y="500042"/>
            <a:ext cx="8229600" cy="522271"/>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60575"/>
            <a:ext cx="4038600" cy="4065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60575"/>
            <a:ext cx="4038600" cy="4065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9BA2DEF-6974-4387-BCE8-FEBC2CD4813B}" type="datetime1">
              <a:rPr lang="en-US"/>
              <a:pPr/>
              <a:t>10/2/2012</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70F9EACB-28E4-4FBA-AC6C-4EDC61328CFF}"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42862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5FB7BADB-1671-4563-9FD3-22CB9A27F3F9}" type="datetime1">
              <a:rPr lang="en-US"/>
              <a:pPr/>
              <a:t>10/2/2012</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BCCA8239-F5BB-45D7-A931-54E9235170FB}"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288" y="620713"/>
            <a:ext cx="8229600" cy="379395"/>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CB277282-9881-48A1-8C0B-F4B5C0980DD9}" type="datetime1">
              <a:rPr lang="en-US"/>
              <a:pPr/>
              <a:t>10/2/2012</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4379BAF2-B106-4C0C-8884-52B4D4C3150C}"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6FEC3F3-6C67-495F-85B4-D8F9050A959F}" type="datetime1">
              <a:rPr lang="en-US"/>
              <a:pPr/>
              <a:t>10/2/2012</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C98EC028-9626-4C5D-8264-F63721F3D719}" type="slidenum">
              <a:rPr lang="en-GB"/>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3AE098C-F0D7-4342-8D6A-74EC6B3D3CDC}" type="datetime1">
              <a:rPr lang="en-US"/>
              <a:pPr/>
              <a:t>10/2/2012</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C4DE1E5-CA91-46CA-AA28-1526E7379893}" type="slidenum">
              <a:rPr lang="en-GB"/>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A384BB9-4BBD-45B2-9131-04F928E7B9A1}" type="datetime1">
              <a:rPr lang="en-US"/>
              <a:pPr/>
              <a:t>10/2/2012</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62DBEA88-4421-403E-B89C-DCE4DB1228BD}" type="slidenum">
              <a:rPr lang="en-GB"/>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F389158-0F1C-4F71-9D1F-C7DB583A720D}" type="datetime1">
              <a:rPr lang="en-US"/>
              <a:pPr/>
              <a:t>10/2/2012</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77AB9F5-C1DC-451C-8A09-C473C8CC5076}" type="slidenum">
              <a:rPr lang="en-GB"/>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620713"/>
            <a:ext cx="2071687" cy="5505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620713"/>
            <a:ext cx="6067425" cy="550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02CD4ED-54A7-4568-997A-DFA2238367AC}" type="datetime1">
              <a:rPr lang="en-US"/>
              <a:pPr/>
              <a:t>10/2/2012</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49047AC4-70F4-4E95-9BE8-CA7D91F0E19A}" type="slidenum">
              <a:rPr lang="en-GB"/>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95288" y="620713"/>
            <a:ext cx="8291512" cy="550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02D454CB-0E98-4F30-BF72-EC4C1F0C393D}"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461946"/>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285860"/>
            <a:ext cx="2543164" cy="48863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lipArt Placeholder 3"/>
          <p:cNvSpPr>
            <a:spLocks noGrp="1"/>
          </p:cNvSpPr>
          <p:nvPr>
            <p:ph type="clipArt" sz="half" idx="2"/>
          </p:nvPr>
        </p:nvSpPr>
        <p:spPr>
          <a:xfrm>
            <a:off x="3914796" y="1785926"/>
            <a:ext cx="4586294" cy="4386274"/>
          </a:xfrm>
        </p:spPr>
        <p:txBody>
          <a:bodyPr/>
          <a:lstStyle/>
          <a:p>
            <a:r>
              <a:rPr lang="en-US" smtClean="0"/>
              <a:t>Click icon to add clip art</a:t>
            </a:r>
            <a:endParaRPr lang="en-GB"/>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NewSection">
    <p:bg>
      <p:bgPr>
        <a:solidFill>
          <a:srgbClr val="FF00FF">
            <a:alpha val="56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8446BF5D-E1DB-454C-ABE0-B36986733DE2}" type="datetime1">
              <a:rPr lang="en-US"/>
              <a:pPr/>
              <a:t>10/2/2012</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2B47959-A5CE-4826-B7BB-E5D8AD7714CB}" type="slidenum">
              <a:rPr lang="en-GB"/>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ClipArt" preserve="1">
  <p:cSld name="1_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419600" y="2057400"/>
            <a:ext cx="3810000" cy="4114800"/>
          </a:xfrm>
        </p:spPr>
        <p:txBody>
          <a:bodyPr/>
          <a:lstStyle/>
          <a:p>
            <a:r>
              <a:rPr lang="en-US" smtClean="0"/>
              <a:t>Click icon to add clip art</a:t>
            </a:r>
            <a:endParaRPr lang="en-GB"/>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12969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30200" y="2708275"/>
            <a:ext cx="4168775" cy="345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65988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2057400"/>
            <a:ext cx="7772400" cy="4114800"/>
          </a:xfrm>
        </p:spPr>
        <p:txBody>
          <a:bodyPr/>
          <a:lstStyle/>
          <a:p>
            <a:pPr lvl="0"/>
            <a:endParaRPr lang="en-GB" noProof="0" smtClean="0"/>
          </a:p>
        </p:txBody>
      </p:sp>
    </p:spTree>
    <p:extLst>
      <p:ext uri="{BB962C8B-B14F-4D97-AF65-F5344CB8AC3E}">
        <p14:creationId xmlns:p14="http://schemas.microsoft.com/office/powerpoint/2010/main" val="376526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522271"/>
          </a:xfrm>
        </p:spPr>
        <p:txBody>
          <a:bodyPr/>
          <a:lstStyle>
            <a:lvl1pPr>
              <a:defRPr b="1"/>
            </a:lvl1pPr>
          </a:lstStyle>
          <a:p>
            <a:r>
              <a:rPr lang="en-US" smtClean="0"/>
              <a:t>Click to edit Master title style</a:t>
            </a:r>
            <a:endParaRPr lang="en-US"/>
          </a:p>
        </p:txBody>
      </p:sp>
      <p:sp>
        <p:nvSpPr>
          <p:cNvPr id="3" name="Content Placeholder 2"/>
          <p:cNvSpPr>
            <a:spLocks noGrp="1"/>
          </p:cNvSpPr>
          <p:nvPr>
            <p:ph idx="1"/>
          </p:nvPr>
        </p:nvSpPr>
        <p:spPr>
          <a:xfrm>
            <a:off x="428596" y="1214422"/>
            <a:ext cx="8229600" cy="4697427"/>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6DD0711-66A7-45E0-9C36-D79014231609}" type="datetime1">
              <a:rPr lang="en-US"/>
              <a:pPr/>
              <a:t>10/2/2012</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0E2A97C-DA7A-459D-BEB2-C467076B0435}"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522271"/>
          </a:xfrm>
        </p:spPr>
        <p:txBody>
          <a:bodyPr/>
          <a:lstStyle>
            <a:lvl1pPr>
              <a:defRPr b="1"/>
            </a:lvl1pPr>
          </a:lstStyle>
          <a:p>
            <a:r>
              <a:rPr lang="en-US" smtClean="0"/>
              <a:t>Click to edit Master title style</a:t>
            </a:r>
            <a:endParaRPr lang="en-US"/>
          </a:p>
        </p:txBody>
      </p:sp>
      <p:sp>
        <p:nvSpPr>
          <p:cNvPr id="3" name="Content Placeholder 2"/>
          <p:cNvSpPr>
            <a:spLocks noGrp="1"/>
          </p:cNvSpPr>
          <p:nvPr>
            <p:ph idx="1"/>
          </p:nvPr>
        </p:nvSpPr>
        <p:spPr>
          <a:xfrm>
            <a:off x="428596" y="1214422"/>
            <a:ext cx="1857388" cy="4697427"/>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6DD0711-66A7-45E0-9C36-D79014231609}" type="datetime1">
              <a:rPr lang="en-US"/>
              <a:pPr/>
              <a:t>10/2/2012</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0E2A97C-DA7A-459D-BEB2-C467076B0435}"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1928826" cy="522271"/>
          </a:xfrm>
        </p:spPr>
        <p:txBody>
          <a:bodyPr/>
          <a:lstStyle>
            <a:lvl1pPr>
              <a:defRPr b="1"/>
            </a:lvl1pPr>
          </a:lstStyle>
          <a:p>
            <a:r>
              <a:rPr lang="en-US" smtClean="0"/>
              <a:t>Click to edit Master title style</a:t>
            </a:r>
            <a:endParaRPr lang="en-US"/>
          </a:p>
        </p:txBody>
      </p:sp>
      <p:sp>
        <p:nvSpPr>
          <p:cNvPr id="3" name="Content Placeholder 2"/>
          <p:cNvSpPr>
            <a:spLocks noGrp="1"/>
          </p:cNvSpPr>
          <p:nvPr>
            <p:ph idx="1"/>
          </p:nvPr>
        </p:nvSpPr>
        <p:spPr>
          <a:xfrm>
            <a:off x="428596" y="1214422"/>
            <a:ext cx="1857388" cy="4697427"/>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6DD0711-66A7-45E0-9C36-D79014231609}" type="datetime1">
              <a:rPr lang="en-US"/>
              <a:pPr/>
              <a:t>10/2/2012</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0E2A97C-DA7A-459D-BEB2-C467076B0435}"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4282" y="500042"/>
            <a:ext cx="5357850" cy="522271"/>
          </a:xfrm>
        </p:spPr>
        <p:txBody>
          <a:bodyPr/>
          <a:lstStyle>
            <a:lvl1pPr>
              <a:defRPr b="1"/>
            </a:lvl1pPr>
          </a:lstStyle>
          <a:p>
            <a:r>
              <a:rPr lang="en-US" smtClean="0"/>
              <a:t>Click to edit Master title style</a:t>
            </a:r>
            <a:endParaRPr lang="en-US"/>
          </a:p>
        </p:txBody>
      </p:sp>
      <p:sp>
        <p:nvSpPr>
          <p:cNvPr id="3" name="Content Placeholder 2"/>
          <p:cNvSpPr>
            <a:spLocks noGrp="1"/>
          </p:cNvSpPr>
          <p:nvPr>
            <p:ph idx="1"/>
          </p:nvPr>
        </p:nvSpPr>
        <p:spPr>
          <a:xfrm>
            <a:off x="357158" y="4786322"/>
            <a:ext cx="3214710" cy="1285884"/>
          </a:xfrm>
          <a:solidFill>
            <a:schemeClr val="bg1"/>
          </a:solidFill>
        </p:spPr>
        <p:txBody>
          <a:bodyPr/>
          <a:lstStyle>
            <a:lvl1pPr>
              <a:buNone/>
              <a:defRPr/>
            </a:lvl1pPr>
            <a:lvl2pPr>
              <a:buNone/>
              <a:defRPr/>
            </a:lvl2pPr>
            <a:lvl3pPr>
              <a:buNone/>
              <a:defRPr/>
            </a:lvl3pPr>
            <a:lvl4pPr>
              <a:buNone/>
              <a:defRPr/>
            </a:lvl4pPr>
            <a:lvl5pPr>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B6DD0711-66A7-45E0-9C36-D79014231609}" type="datetime1">
              <a:rPr lang="en-US"/>
              <a:pPr/>
              <a:t>10/2/2012</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0E2A97C-DA7A-459D-BEB2-C467076B0435}" type="slidenum">
              <a:rPr lang="en-GB"/>
              <a:pPr/>
              <a:t>‹#›</a:t>
            </a:fld>
            <a:endParaRPr lang="en-GB"/>
          </a:p>
        </p:txBody>
      </p:sp>
      <p:sp>
        <p:nvSpPr>
          <p:cNvPr id="7" name="Content Placeholder 2"/>
          <p:cNvSpPr>
            <a:spLocks noGrp="1"/>
          </p:cNvSpPr>
          <p:nvPr>
            <p:ph idx="13"/>
          </p:nvPr>
        </p:nvSpPr>
        <p:spPr>
          <a:xfrm>
            <a:off x="6000760" y="1071546"/>
            <a:ext cx="2857520" cy="1500198"/>
          </a:xfrm>
          <a:solidFill>
            <a:schemeClr val="bg1"/>
          </a:solidFill>
        </p:spPr>
        <p:txBody>
          <a:bodyPr/>
          <a:lstStyle>
            <a:lvl1pPr>
              <a:buNone/>
              <a:defRPr/>
            </a:lvl1pPr>
            <a:lvl2pPr>
              <a:buNone/>
              <a:defRPr/>
            </a:lvl2pPr>
            <a:lvl3pPr>
              <a:buNone/>
              <a:defRPr/>
            </a:lvl3pPr>
            <a:lvl4pPr>
              <a:buNone/>
              <a:defRPr/>
            </a:lvl4pPr>
            <a:lvl5pPr>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1928826" cy="522271"/>
          </a:xfrm>
        </p:spPr>
        <p:txBody>
          <a:bodyPr/>
          <a:lstStyle>
            <a:lvl1pPr>
              <a:defRPr b="1"/>
            </a:lvl1pPr>
          </a:lstStyle>
          <a:p>
            <a:r>
              <a:rPr lang="en-US" smtClean="0"/>
              <a:t>Click to edit Master title style</a:t>
            </a:r>
            <a:endParaRPr lang="en-US"/>
          </a:p>
        </p:txBody>
      </p:sp>
      <p:sp>
        <p:nvSpPr>
          <p:cNvPr id="3" name="Content Placeholder 2"/>
          <p:cNvSpPr>
            <a:spLocks noGrp="1"/>
          </p:cNvSpPr>
          <p:nvPr>
            <p:ph idx="1"/>
          </p:nvPr>
        </p:nvSpPr>
        <p:spPr>
          <a:xfrm>
            <a:off x="428596" y="1214423"/>
            <a:ext cx="2000264" cy="428627"/>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B6DD0711-66A7-45E0-9C36-D79014231609}" type="datetime1">
              <a:rPr lang="en-US"/>
              <a:pPr/>
              <a:t>10/2/2012</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0E2A97C-DA7A-459D-BEB2-C467076B0435}" type="slidenum">
              <a:rPr lang="en-GB"/>
              <a:pPr/>
              <a:t>‹#›</a:t>
            </a:fld>
            <a:endParaRPr lang="en-GB"/>
          </a:p>
        </p:txBody>
      </p:sp>
      <p:sp>
        <p:nvSpPr>
          <p:cNvPr id="7" name="Content Placeholder 2"/>
          <p:cNvSpPr>
            <a:spLocks noGrp="1"/>
          </p:cNvSpPr>
          <p:nvPr>
            <p:ph idx="13"/>
          </p:nvPr>
        </p:nvSpPr>
        <p:spPr>
          <a:xfrm>
            <a:off x="5857884" y="2071678"/>
            <a:ext cx="2000264" cy="428627"/>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4"/>
          </p:nvPr>
        </p:nvSpPr>
        <p:spPr>
          <a:xfrm>
            <a:off x="2000232" y="3571876"/>
            <a:ext cx="2000264" cy="428627"/>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Ship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522271"/>
          </a:xfrm>
        </p:spPr>
        <p:txBody>
          <a:bodyPr/>
          <a:lstStyle>
            <a:lvl1pPr>
              <a:defRPr b="1"/>
            </a:lvl1pPr>
          </a:lstStyle>
          <a:p>
            <a:r>
              <a:rPr lang="en-US" smtClean="0"/>
              <a:t>Click to edit Master title style</a:t>
            </a:r>
            <a:endParaRPr lang="en-US"/>
          </a:p>
        </p:txBody>
      </p:sp>
      <p:sp>
        <p:nvSpPr>
          <p:cNvPr id="3" name="Content Placeholder 2"/>
          <p:cNvSpPr>
            <a:spLocks noGrp="1"/>
          </p:cNvSpPr>
          <p:nvPr>
            <p:ph idx="1"/>
          </p:nvPr>
        </p:nvSpPr>
        <p:spPr>
          <a:xfrm>
            <a:off x="428596" y="1214422"/>
            <a:ext cx="8229600" cy="4697427"/>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6DD0711-66A7-45E0-9C36-D79014231609}" type="datetime1">
              <a:rPr lang="en-US"/>
              <a:pPr/>
              <a:t>10/2/2012</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0E2A97C-DA7A-459D-BEB2-C467076B0435}" type="slidenum">
              <a:rPr lang="en-GB"/>
              <a:pPr/>
              <a:t>‹#›</a:t>
            </a:fld>
            <a:endParaRPr lang="en-GB"/>
          </a:p>
        </p:txBody>
      </p:sp>
      <p:pic>
        <p:nvPicPr>
          <p:cNvPr id="4967426" name="Picture 2" descr="LowCarbonShipping2Logo"/>
          <p:cNvPicPr>
            <a:picLocks noChangeAspect="1" noChangeArrowheads="1"/>
          </p:cNvPicPr>
          <p:nvPr/>
        </p:nvPicPr>
        <p:blipFill>
          <a:blip r:embed="rId2" cstate="print"/>
          <a:srcRect/>
          <a:stretch>
            <a:fillRect/>
          </a:stretch>
        </p:blipFill>
        <p:spPr bwMode="auto">
          <a:xfrm>
            <a:off x="0" y="571480"/>
            <a:ext cx="561113" cy="642942"/>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19C4019-138A-4258-927D-A8D6D6AB3B20}" type="datetime1">
              <a:rPr lang="en-US"/>
              <a:pPr/>
              <a:t>10/2/2012</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A691AC2-613F-448D-A9F1-1185DA3CD8FC}"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395288" y="6207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41987" name="Rectangle 3"/>
          <p:cNvSpPr>
            <a:spLocks noGrp="1" noChangeArrowheads="1"/>
          </p:cNvSpPr>
          <p:nvPr>
            <p:ph type="body" idx="1"/>
          </p:nvPr>
        </p:nvSpPr>
        <p:spPr bwMode="auto">
          <a:xfrm>
            <a:off x="457200" y="2060575"/>
            <a:ext cx="8229600" cy="40655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19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a:lvl1pPr>
          </a:lstStyle>
          <a:p>
            <a:fld id="{52AB7B5A-C384-4C37-BB3A-89002CFBC7D6}" type="datetime1">
              <a:rPr lang="en-US"/>
              <a:pPr/>
              <a:t>10/2/2012</a:t>
            </a:fld>
            <a:endParaRPr lang="en-GB"/>
          </a:p>
        </p:txBody>
      </p:sp>
      <p:sp>
        <p:nvSpPr>
          <p:cNvPr id="41989" name="Rectangle 5"/>
          <p:cNvSpPr>
            <a:spLocks noGrp="1" noChangeArrowheads="1"/>
          </p:cNvSpPr>
          <p:nvPr>
            <p:ph type="ftr" sz="quarter" idx="3"/>
          </p:nvPr>
        </p:nvSpPr>
        <p:spPr bwMode="auto">
          <a:xfrm>
            <a:off x="3500430" y="6643710"/>
            <a:ext cx="2895600" cy="2142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200"/>
            </a:lvl1pPr>
          </a:lstStyle>
          <a:p>
            <a:endParaRPr lang="en-GB" dirty="0"/>
          </a:p>
        </p:txBody>
      </p:sp>
      <p:sp>
        <p:nvSpPr>
          <p:cNvPr id="41990" name="Rectangle 6"/>
          <p:cNvSpPr>
            <a:spLocks noGrp="1" noChangeArrowheads="1"/>
          </p:cNvSpPr>
          <p:nvPr>
            <p:ph type="sldNum" sz="quarter" idx="4"/>
          </p:nvPr>
        </p:nvSpPr>
        <p:spPr bwMode="auto">
          <a:xfrm>
            <a:off x="7010400" y="6572272"/>
            <a:ext cx="2133600" cy="2857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a:lvl1pPr>
          </a:lstStyle>
          <a:p>
            <a:fld id="{18B8ABA9-9594-45B4-8470-A47BACE0DDE5}" type="slidenum">
              <a:rPr lang="en-GB"/>
              <a:pPr/>
              <a:t>‹#›</a:t>
            </a:fld>
            <a:endParaRPr lang="en-GB"/>
          </a:p>
        </p:txBody>
      </p:sp>
      <p:pic>
        <p:nvPicPr>
          <p:cNvPr id="41991" name="Picture 7" descr="Black1024"/>
          <p:cNvPicPr>
            <a:picLocks noChangeAspect="1" noChangeArrowheads="1"/>
          </p:cNvPicPr>
          <p:nvPr/>
        </p:nvPicPr>
        <p:blipFill>
          <a:blip r:embed="rId24" cstate="print"/>
          <a:srcRect/>
          <a:stretch>
            <a:fillRect/>
          </a:stretch>
        </p:blipFill>
        <p:spPr bwMode="auto">
          <a:xfrm>
            <a:off x="0" y="0"/>
            <a:ext cx="9144000" cy="514350"/>
          </a:xfrm>
          <a:prstGeom prst="rect">
            <a:avLst/>
          </a:prstGeom>
          <a:noFill/>
        </p:spPr>
      </p:pic>
      <p:sp>
        <p:nvSpPr>
          <p:cNvPr id="41993" name="Text Box 9"/>
          <p:cNvSpPr txBox="1">
            <a:spLocks noChangeArrowheads="1"/>
          </p:cNvSpPr>
          <p:nvPr/>
        </p:nvSpPr>
        <p:spPr bwMode="auto">
          <a:xfrm>
            <a:off x="0" y="6636401"/>
            <a:ext cx="3500429" cy="286232"/>
          </a:xfrm>
          <a:prstGeom prst="rect">
            <a:avLst/>
          </a:prstGeom>
          <a:noFill/>
          <a:ln>
            <a:noFill/>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marL="0" marR="0" indent="0" algn="l" defTabSz="914400" rtl="0" eaLnBrk="1" fontAlgn="base" latinLnBrk="0" hangingPunct="1">
              <a:lnSpc>
                <a:spcPct val="105000"/>
              </a:lnSpc>
              <a:spcBef>
                <a:spcPct val="0"/>
              </a:spcBef>
              <a:spcAft>
                <a:spcPct val="0"/>
              </a:spcAft>
              <a:buClrTx/>
              <a:buSzTx/>
              <a:buFontTx/>
              <a:buNone/>
              <a:tabLst/>
              <a:defRPr/>
            </a:pPr>
            <a:r>
              <a:rPr lang="en-GB" sz="1200" b="1" dirty="0" smtClean="0">
                <a:solidFill>
                  <a:srgbClr val="0070C0"/>
                </a:solidFill>
                <a:ea typeface="MS Mincho" pitchFamily="49" charset="-128"/>
              </a:rPr>
              <a:t>Society</a:t>
            </a:r>
            <a:r>
              <a:rPr lang="en-GB" sz="1200" b="1" baseline="0" dirty="0" smtClean="0">
                <a:solidFill>
                  <a:srgbClr val="33CC33"/>
                </a:solidFill>
                <a:ea typeface="MS Mincho" pitchFamily="49" charset="-128"/>
              </a:rPr>
              <a:t> </a:t>
            </a:r>
            <a:r>
              <a:rPr lang="en-GB" sz="1200" b="1" baseline="0" dirty="0" smtClean="0">
                <a:solidFill>
                  <a:srgbClr val="FF0000"/>
                </a:solidFill>
                <a:ea typeface="MS Mincho" pitchFamily="49" charset="-128"/>
              </a:rPr>
              <a:t>Energy</a:t>
            </a:r>
            <a:r>
              <a:rPr lang="en-GB" sz="1200" b="1" baseline="0" dirty="0" smtClean="0">
                <a:solidFill>
                  <a:srgbClr val="33CC33"/>
                </a:solidFill>
                <a:ea typeface="MS Mincho" pitchFamily="49" charset="-128"/>
              </a:rPr>
              <a:t> </a:t>
            </a:r>
            <a:r>
              <a:rPr lang="en-GB" sz="1200" b="1" dirty="0" smtClean="0">
                <a:solidFill>
                  <a:srgbClr val="33CC33"/>
                </a:solidFill>
                <a:ea typeface="MS Mincho" pitchFamily="49" charset="-128"/>
              </a:rPr>
              <a:t>Environment </a:t>
            </a:r>
            <a:r>
              <a:rPr lang="en-GB" sz="1200" b="1" dirty="0" smtClean="0">
                <a:solidFill>
                  <a:srgbClr val="0070C0"/>
                </a:solidFill>
                <a:ea typeface="MS Mincho" pitchFamily="49" charset="-128"/>
              </a:rPr>
              <a:t>S</a:t>
            </a:r>
            <a:r>
              <a:rPr lang="en-GB" sz="1200" b="1" baseline="0" dirty="0" smtClean="0">
                <a:solidFill>
                  <a:srgbClr val="FF0000"/>
                </a:solidFill>
                <a:ea typeface="MS Mincho" pitchFamily="49" charset="-128"/>
              </a:rPr>
              <a:t>E</a:t>
            </a:r>
            <a:r>
              <a:rPr lang="en-GB" sz="1200" b="1" dirty="0" smtClean="0">
                <a:solidFill>
                  <a:srgbClr val="33CC33"/>
                </a:solidFill>
                <a:ea typeface="MS Mincho" pitchFamily="49" charset="-128"/>
              </a:rPr>
              <a:t>E</a:t>
            </a:r>
            <a:endParaRPr lang="en-GB" sz="1200" dirty="0">
              <a:solidFill>
                <a:srgbClr val="33CC33"/>
              </a:solidFill>
            </a:endParaRPr>
          </a:p>
        </p:txBody>
      </p:sp>
      <p:sp>
        <p:nvSpPr>
          <p:cNvPr id="41994" name="Text Box 10"/>
          <p:cNvSpPr txBox="1">
            <a:spLocks noChangeArrowheads="1"/>
          </p:cNvSpPr>
          <p:nvPr/>
        </p:nvSpPr>
        <p:spPr bwMode="auto">
          <a:xfrm>
            <a:off x="5857884" y="214290"/>
            <a:ext cx="1511300" cy="220662"/>
          </a:xfrm>
          <a:prstGeom prst="rect">
            <a:avLst/>
          </a:prstGeom>
          <a:noFill/>
          <a:ln w="9525">
            <a:noFill/>
            <a:miter lim="800000"/>
            <a:headEnd/>
            <a:tailEnd/>
          </a:ln>
        </p:spPr>
        <p:txBody>
          <a:bodyPr>
            <a:spAutoFit/>
          </a:bodyPr>
          <a:lstStyle/>
          <a:p>
            <a:pPr>
              <a:lnSpc>
                <a:spcPct val="105000"/>
              </a:lnSpc>
              <a:spcBef>
                <a:spcPct val="0"/>
              </a:spcBef>
            </a:pPr>
            <a:r>
              <a:rPr lang="en-GB" sz="800" b="1" dirty="0">
                <a:solidFill>
                  <a:srgbClr val="FFFFFF"/>
                </a:solidFill>
              </a:rPr>
              <a:t>University College London</a:t>
            </a:r>
            <a:r>
              <a:rPr lang="en-GB" sz="800" dirty="0"/>
              <a:t> </a:t>
            </a:r>
          </a:p>
        </p:txBody>
      </p:sp>
      <p:sp>
        <p:nvSpPr>
          <p:cNvPr id="11" name="Text Box 27"/>
          <p:cNvSpPr txBox="1">
            <a:spLocks noChangeArrowheads="1"/>
          </p:cNvSpPr>
          <p:nvPr/>
        </p:nvSpPr>
        <p:spPr bwMode="auto">
          <a:xfrm>
            <a:off x="142844" y="142852"/>
            <a:ext cx="2317750" cy="304800"/>
          </a:xfrm>
          <a:prstGeom prst="rect">
            <a:avLst/>
          </a:prstGeom>
          <a:noFill/>
          <a:ln w="9525">
            <a:noFill/>
            <a:miter lim="800000"/>
            <a:headEnd/>
            <a:tailEnd/>
          </a:ln>
          <a:effectLst/>
        </p:spPr>
        <p:txBody>
          <a:bodyPr wrap="none">
            <a:spAutoFit/>
          </a:bodyPr>
          <a:lstStyle/>
          <a:p>
            <a:pPr>
              <a:defRPr/>
            </a:pPr>
            <a:r>
              <a:rPr lang="en-GB" sz="1400" b="1" dirty="0">
                <a:solidFill>
                  <a:schemeClr val="bg1"/>
                </a:solidFill>
              </a:rPr>
              <a:t>UCL ENERGY INSTITUTE</a:t>
            </a:r>
          </a:p>
        </p:txBody>
      </p:sp>
    </p:spTree>
  </p:cSld>
  <p:clrMap bg1="lt1" tx1="dk1" bg2="lt2" tx2="dk2" accent1="accent1" accent2="accent2" accent3="accent3" accent4="accent4" accent5="accent5" accent6="accent6" hlink="hlink" folHlink="folHlink"/>
  <p:sldLayoutIdLst>
    <p:sldLayoutId id="2147483651" r:id="rId1"/>
    <p:sldLayoutId id="2147483668" r:id="rId2"/>
    <p:sldLayoutId id="2147483652" r:id="rId3"/>
    <p:sldLayoutId id="2147483674" r:id="rId4"/>
    <p:sldLayoutId id="2147483675" r:id="rId5"/>
    <p:sldLayoutId id="2147483676" r:id="rId6"/>
    <p:sldLayoutId id="2147483677" r:id="rId7"/>
    <p:sldLayoutId id="2147483671"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 id="2147483661" r:id="rId17"/>
    <p:sldLayoutId id="2147483663" r:id="rId18"/>
    <p:sldLayoutId id="2147483664" r:id="rId19"/>
    <p:sldLayoutId id="2147483673" r:id="rId20"/>
    <p:sldLayoutId id="2147483678" r:id="rId21"/>
    <p:sldLayoutId id="2147483679" r:id="rId22"/>
  </p:sldLayoutIdLst>
  <p:hf hdr="0" ftr="0" dt="0"/>
  <p:txStyles>
    <p:titleStyle>
      <a:lvl1pPr algn="ctr" rtl="0" eaLnBrk="1" fontAlgn="base" hangingPunct="1">
        <a:spcBef>
          <a:spcPct val="0"/>
        </a:spcBef>
        <a:spcAft>
          <a:spcPct val="0"/>
        </a:spcAft>
        <a:defRPr sz="1600">
          <a:solidFill>
            <a:schemeClr val="tx2"/>
          </a:solidFill>
          <a:latin typeface="+mj-lt"/>
          <a:ea typeface="+mj-ea"/>
          <a:cs typeface="+mj-cs"/>
        </a:defRPr>
      </a:lvl1pPr>
      <a:lvl2pPr algn="ctr" rtl="0" eaLnBrk="1" fontAlgn="base" hangingPunct="1">
        <a:spcBef>
          <a:spcPct val="0"/>
        </a:spcBef>
        <a:spcAft>
          <a:spcPct val="0"/>
        </a:spcAft>
        <a:defRPr sz="1600">
          <a:solidFill>
            <a:schemeClr val="tx2"/>
          </a:solidFill>
          <a:latin typeface="Arial" charset="0"/>
        </a:defRPr>
      </a:lvl2pPr>
      <a:lvl3pPr algn="ctr" rtl="0" eaLnBrk="1" fontAlgn="base" hangingPunct="1">
        <a:spcBef>
          <a:spcPct val="0"/>
        </a:spcBef>
        <a:spcAft>
          <a:spcPct val="0"/>
        </a:spcAft>
        <a:defRPr sz="1600">
          <a:solidFill>
            <a:schemeClr val="tx2"/>
          </a:solidFill>
          <a:latin typeface="Arial" charset="0"/>
        </a:defRPr>
      </a:lvl3pPr>
      <a:lvl4pPr algn="ctr" rtl="0" eaLnBrk="1" fontAlgn="base" hangingPunct="1">
        <a:spcBef>
          <a:spcPct val="0"/>
        </a:spcBef>
        <a:spcAft>
          <a:spcPct val="0"/>
        </a:spcAft>
        <a:defRPr sz="1600">
          <a:solidFill>
            <a:schemeClr val="tx2"/>
          </a:solidFill>
          <a:latin typeface="Arial" charset="0"/>
        </a:defRPr>
      </a:lvl4pPr>
      <a:lvl5pPr algn="ctr" rtl="0" eaLnBrk="1" fontAlgn="base" hangingPunct="1">
        <a:spcBef>
          <a:spcPct val="0"/>
        </a:spcBef>
        <a:spcAft>
          <a:spcPct val="0"/>
        </a:spcAft>
        <a:defRPr sz="1600">
          <a:solidFill>
            <a:schemeClr val="tx2"/>
          </a:solidFill>
          <a:latin typeface="Arial" charset="0"/>
        </a:defRPr>
      </a:lvl5pPr>
      <a:lvl6pPr marL="457200" algn="ctr" rtl="0" eaLnBrk="1" fontAlgn="base" hangingPunct="1">
        <a:spcBef>
          <a:spcPct val="0"/>
        </a:spcBef>
        <a:spcAft>
          <a:spcPct val="0"/>
        </a:spcAft>
        <a:defRPr sz="1600">
          <a:solidFill>
            <a:schemeClr val="tx2"/>
          </a:solidFill>
          <a:latin typeface="Arial" charset="0"/>
        </a:defRPr>
      </a:lvl6pPr>
      <a:lvl7pPr marL="914400" algn="ctr" rtl="0" eaLnBrk="1" fontAlgn="base" hangingPunct="1">
        <a:spcBef>
          <a:spcPct val="0"/>
        </a:spcBef>
        <a:spcAft>
          <a:spcPct val="0"/>
        </a:spcAft>
        <a:defRPr sz="1600">
          <a:solidFill>
            <a:schemeClr val="tx2"/>
          </a:solidFill>
          <a:latin typeface="Arial" charset="0"/>
        </a:defRPr>
      </a:lvl7pPr>
      <a:lvl8pPr marL="1371600" algn="ctr" rtl="0" eaLnBrk="1" fontAlgn="base" hangingPunct="1">
        <a:spcBef>
          <a:spcPct val="0"/>
        </a:spcBef>
        <a:spcAft>
          <a:spcPct val="0"/>
        </a:spcAft>
        <a:defRPr sz="1600">
          <a:solidFill>
            <a:schemeClr val="tx2"/>
          </a:solidFill>
          <a:latin typeface="Arial" charset="0"/>
        </a:defRPr>
      </a:lvl8pPr>
      <a:lvl9pPr marL="1828800" algn="ctr" rtl="0" eaLnBrk="1" fontAlgn="base" hangingPunct="1">
        <a:spcBef>
          <a:spcPct val="0"/>
        </a:spcBef>
        <a:spcAft>
          <a:spcPct val="0"/>
        </a:spcAft>
        <a:defRPr sz="1600">
          <a:solidFill>
            <a:schemeClr val="tx2"/>
          </a:solidFill>
          <a:latin typeface="Arial" charset="0"/>
        </a:defRPr>
      </a:lvl9pPr>
    </p:titleStyle>
    <p:bodyStyle>
      <a:lvl1pPr marL="342900" indent="-342900" algn="l" rtl="0" eaLnBrk="1" fontAlgn="base" hangingPunct="1">
        <a:spcBef>
          <a:spcPct val="20000"/>
        </a:spcBef>
        <a:spcAft>
          <a:spcPct val="0"/>
        </a:spcAft>
        <a:buChar char="•"/>
        <a:defRPr sz="1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200">
          <a:solidFill>
            <a:schemeClr val="tx1"/>
          </a:solidFill>
          <a:latin typeface="+mn-lt"/>
        </a:defRPr>
      </a:lvl2pPr>
      <a:lvl3pPr marL="1143000" indent="-228600" algn="l" rtl="0" eaLnBrk="1" fontAlgn="base" hangingPunct="1">
        <a:spcBef>
          <a:spcPct val="20000"/>
        </a:spcBef>
        <a:spcAft>
          <a:spcPct val="0"/>
        </a:spcAft>
        <a:buChar char="•"/>
        <a:defRPr sz="1200">
          <a:solidFill>
            <a:schemeClr val="tx1"/>
          </a:solidFill>
          <a:latin typeface="+mn-lt"/>
        </a:defRPr>
      </a:lvl3pPr>
      <a:lvl4pPr marL="1600200" indent="-228600" algn="l" rtl="0" eaLnBrk="1" fontAlgn="base" hangingPunct="1">
        <a:spcBef>
          <a:spcPct val="20000"/>
        </a:spcBef>
        <a:spcAft>
          <a:spcPct val="0"/>
        </a:spcAft>
        <a:buChar char="–"/>
        <a:defRPr sz="12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k.Barrett@ucl.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microsoft.com/office/2007/relationships/media" Target="../media/media1.avi"/><Relationship Id="rId1" Type="http://schemas.openxmlformats.org/officeDocument/2006/relationships/video" Target="NULL" TargetMode="External"/><Relationship Id="rId5" Type="http://schemas.openxmlformats.org/officeDocument/2006/relationships/image" Target="../media/image14.pn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hyperlink" Target="http://www.wise-uranium.org/umaps.html"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hyperlink" Target="mailto:Mark.Barrett@ucl.ac.uk"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3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37.emf"/><Relationship Id="rId4" Type="http://schemas.openxmlformats.org/officeDocument/2006/relationships/image" Target="../media/image36.emf"/></Relationships>
</file>

<file path=ppt/slides/_rels/slide38.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emf"/><Relationship Id="rId4" Type="http://schemas.openxmlformats.org/officeDocument/2006/relationships/image" Target="../media/image7.emf"/></Relationships>
</file>

<file path=ppt/slides/_rels/slide4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43.emf"/></Relationships>
</file>

<file path=ppt/slides/_rels/slide4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s>
</file>

<file path=ppt/slides/_rels/slide4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openxmlformats.org/officeDocument/2006/relationships/hyperlink" Target="http://www.unescobkk.org/rushsap/energyethics/eetwg7/" TargetMode="External"/><Relationship Id="rId13" Type="http://schemas.openxmlformats.org/officeDocument/2006/relationships/hyperlink" Target="http://www.foreignaffairs.house.gov/archives/109/22655.pdf" TargetMode="External"/><Relationship Id="rId18" Type="http://schemas.openxmlformats.org/officeDocument/2006/relationships/hyperlink" Target="http://spinprofiles.org/index.php/The_International_Terrorism_and_Energy_Security_Conference" TargetMode="External"/><Relationship Id="rId3" Type="http://schemas.openxmlformats.org/officeDocument/2006/relationships/hyperlink" Target="http://www.oe.netl.doe.gov/docs/prepare/NCSLEnergy%20Security.pdf" TargetMode="External"/><Relationship Id="rId7" Type="http://schemas.openxmlformats.org/officeDocument/2006/relationships/hyperlink" Target="http://www.isdp.eu/research/energy-security-and-cooperation.html" TargetMode="External"/><Relationship Id="rId12" Type="http://schemas.openxmlformats.org/officeDocument/2006/relationships/hyperlink" Target="http://papers.ssrn.com/sol3/papers.cfm?abstract_id=1522323" TargetMode="External"/><Relationship Id="rId17" Type="http://schemas.openxmlformats.org/officeDocument/2006/relationships/hyperlink" Target="http://www.apec.org/etc/medialib/apec_media_library/downloads/ministerial/sectoral/energy/20040.Par.0019.File.v1.1" TargetMode="External"/><Relationship Id="rId2" Type="http://schemas.openxmlformats.org/officeDocument/2006/relationships/notesSlide" Target="../notesSlides/notesSlide46.xml"/><Relationship Id="rId16" Type="http://schemas.openxmlformats.org/officeDocument/2006/relationships/hyperlink" Target="http://www.isodarco.it/courses/andalo07/paper/andalo07_Ercolani_paper.pdf" TargetMode="External"/><Relationship Id="rId1" Type="http://schemas.openxmlformats.org/officeDocument/2006/relationships/slideLayout" Target="../slideLayouts/slideLayout3.xml"/><Relationship Id="rId6" Type="http://schemas.openxmlformats.org/officeDocument/2006/relationships/hyperlink" Target="http://www.mees.com/postedarticles/oped/v50n45-5OD01.htm" TargetMode="External"/><Relationship Id="rId11" Type="http://schemas.openxmlformats.org/officeDocument/2006/relationships/hyperlink" Target="http://www.roubini.com/topic/energy-security-and-supply-risks.php" TargetMode="External"/><Relationship Id="rId5" Type="http://schemas.openxmlformats.org/officeDocument/2006/relationships/hyperlink" Target="http://www.weforum.org/pdf/Energy.pdf" TargetMode="External"/><Relationship Id="rId15" Type="http://schemas.openxmlformats.org/officeDocument/2006/relationships/hyperlink" Target="http://www.iags.org/archive.htm" TargetMode="External"/><Relationship Id="rId10" Type="http://schemas.openxmlformats.org/officeDocument/2006/relationships/hyperlink" Target="http://www.cepen.org/download/71/" TargetMode="External"/><Relationship Id="rId4" Type="http://schemas.openxmlformats.org/officeDocument/2006/relationships/hyperlink" Target="http://www.iaea.org/OurWork/ST/NE/Pess/assets/Energy_Security_WEC_paper070123.pdf" TargetMode="External"/><Relationship Id="rId9" Type="http://schemas.openxmlformats.org/officeDocument/2006/relationships/hyperlink" Target="http://www.ogel.org/article.asp?key=2629" TargetMode="External"/><Relationship Id="rId14" Type="http://schemas.openxmlformats.org/officeDocument/2006/relationships/hyperlink" Target="http://www.ensec.org/"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www.bartlett.ucl.ac.uk/markbarrett/Consumption/EneCarbCons05.zip" TargetMode="External"/><Relationship Id="rId13" Type="http://schemas.openxmlformats.org/officeDocument/2006/relationships/hyperlink" Target="http://www.bartlett.ucl.ac.uk/markbarrett/Transport/Land/AutoOil/JCAPWork.ppt" TargetMode="External"/><Relationship Id="rId3" Type="http://schemas.openxmlformats.org/officeDocument/2006/relationships/hyperlink" Target="http://www.naturvardsverket.se/Documents/bokhandeln/620-5785-5.htm" TargetMode="External"/><Relationship Id="rId7" Type="http://schemas.openxmlformats.org/officeDocument/2006/relationships/hyperlink" Target="http://www.bartlett.ucl.ac.uk/markbarrett/Energy/UKEnergy/UKElectricityGreenLight_100506.ppt" TargetMode="External"/><Relationship Id="rId12" Type="http://schemas.openxmlformats.org/officeDocument/2006/relationships/hyperlink" Target="http://www.dft.gov.uk/pgr/sustainable/analysis.pdf"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hyperlink" Target="http://www.cbes.ucl.ac.uk/projects/energyreview/Bartlett%20Response%20to%20Energy%20Review%20-%20electricity.pdf" TargetMode="External"/><Relationship Id="rId11" Type="http://schemas.openxmlformats.org/officeDocument/2006/relationships/hyperlink" Target="http://www.bartlett.ucl.ac.uk/markbarrett/Transport/TransportSus_MBarrett_020608.ppt" TargetMode="External"/><Relationship Id="rId5" Type="http://schemas.openxmlformats.org/officeDocument/2006/relationships/hyperlink" Target="http://www.iiasa.ac.at/rains/meetings/Aspiration2050/Presentations/Session%204/Barrett.ppt" TargetMode="External"/><Relationship Id="rId10" Type="http://schemas.openxmlformats.org/officeDocument/2006/relationships/hyperlink" Target="http://www.bartlett.ucl.ac.uk/markbarrett/Transport/Air/AvCharge.zip" TargetMode="External"/><Relationship Id="rId4" Type="http://schemas.openxmlformats.org/officeDocument/2006/relationships/hyperlink" Target="http://www.naturvardsverket.se/" TargetMode="External"/><Relationship Id="rId9" Type="http://schemas.openxmlformats.org/officeDocument/2006/relationships/hyperlink" Target="http://www.bartlett.ucl.ac.uk/markbarrett/Transport/Air/Aviation94.zip"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ctrTitle"/>
          </p:nvPr>
        </p:nvSpPr>
        <p:spPr>
          <a:xfrm>
            <a:off x="214282" y="785794"/>
            <a:ext cx="7772400" cy="1470025"/>
          </a:xfrm>
        </p:spPr>
        <p:txBody>
          <a:bodyPr/>
          <a:lstStyle/>
          <a:p>
            <a:r>
              <a:rPr lang="en-GB" sz="2000" b="1" dirty="0" smtClean="0"/>
              <a:t/>
            </a:r>
            <a:br>
              <a:rPr lang="en-GB" sz="2000" b="1" dirty="0" smtClean="0"/>
            </a:br>
            <a:r>
              <a:rPr lang="en-GB" sz="2000" b="1" dirty="0" smtClean="0"/>
              <a:t>Energy Security</a:t>
            </a:r>
            <a:r>
              <a:rPr lang="en-GB" dirty="0" smtClean="0"/>
              <a:t/>
            </a:r>
            <a:br>
              <a:rPr lang="en-GB" dirty="0" smtClean="0"/>
            </a:br>
            <a:r>
              <a:rPr lang="en-GB" dirty="0" smtClean="0"/>
              <a:t/>
            </a:r>
            <a:br>
              <a:rPr lang="en-GB" dirty="0" smtClean="0"/>
            </a:br>
            <a:endParaRPr lang="en-US" dirty="0" smtClean="0"/>
          </a:p>
        </p:txBody>
      </p:sp>
      <p:sp>
        <p:nvSpPr>
          <p:cNvPr id="7172" name="Rectangle 3"/>
          <p:cNvSpPr>
            <a:spLocks noGrp="1" noChangeArrowheads="1"/>
          </p:cNvSpPr>
          <p:nvPr>
            <p:ph type="subTitle" idx="1"/>
          </p:nvPr>
        </p:nvSpPr>
        <p:spPr>
          <a:xfrm>
            <a:off x="285720" y="3886200"/>
            <a:ext cx="6400800" cy="1752600"/>
          </a:xfrm>
        </p:spPr>
        <p:txBody>
          <a:bodyPr/>
          <a:lstStyle/>
          <a:p>
            <a:pPr algn="l" eaLnBrk="1" hangingPunct="1">
              <a:lnSpc>
                <a:spcPct val="90000"/>
              </a:lnSpc>
            </a:pPr>
            <a:endParaRPr lang="en-US" sz="1600" dirty="0" smtClean="0"/>
          </a:p>
          <a:p>
            <a:pPr algn="l">
              <a:lnSpc>
                <a:spcPct val="90000"/>
              </a:lnSpc>
            </a:pPr>
            <a:r>
              <a:rPr lang="en-GB" sz="1600" dirty="0" smtClean="0"/>
              <a:t>Mark Barrett </a:t>
            </a:r>
          </a:p>
          <a:p>
            <a:pPr algn="l">
              <a:lnSpc>
                <a:spcPct val="90000"/>
              </a:lnSpc>
            </a:pPr>
            <a:r>
              <a:rPr lang="en-GB" sz="1600" dirty="0" smtClean="0"/>
              <a:t/>
            </a:r>
            <a:br>
              <a:rPr lang="en-GB" sz="1600" dirty="0" smtClean="0"/>
            </a:br>
            <a:r>
              <a:rPr lang="en-GB" sz="1600" dirty="0" smtClean="0">
                <a:hlinkClick r:id="rId3" tooltip="mailto:Mark.Barrett@ucl.ac.uk"/>
              </a:rPr>
              <a:t>Mark.Barrett@ucl.ac.uk</a:t>
            </a:r>
            <a:r>
              <a:rPr lang="en-GB" sz="1600" dirty="0" smtClean="0"/>
              <a:t/>
            </a:r>
            <a:br>
              <a:rPr lang="en-GB" sz="1600" dirty="0" smtClean="0"/>
            </a:br>
            <a:r>
              <a:rPr lang="en-GB" sz="1600" dirty="0" smtClean="0"/>
              <a:t/>
            </a:r>
            <a:br>
              <a:rPr lang="en-GB" sz="1600" dirty="0" smtClean="0"/>
            </a:br>
            <a:r>
              <a:rPr lang="en-GB" sz="1600" dirty="0" smtClean="0"/>
              <a:t>University College London</a:t>
            </a:r>
            <a:endParaRPr lang="en-US" sz="1600" dirty="0" smtClean="0"/>
          </a:p>
        </p:txBody>
      </p:sp>
      <p:sp>
        <p:nvSpPr>
          <p:cNvPr id="7170" name="Slide Number Placeholder 5"/>
          <p:cNvSpPr>
            <a:spLocks noGrp="1"/>
          </p:cNvSpPr>
          <p:nvPr>
            <p:ph type="sldNum" sz="quarter" idx="12"/>
          </p:nvPr>
        </p:nvSpPr>
        <p:spPr bwMode="auto">
          <a:prstGeom prst="rect">
            <a:avLst/>
          </a:prstGeom>
          <a:noFill/>
          <a:ln>
            <a:miter lim="800000"/>
            <a:headEnd/>
            <a:tailEnd/>
          </a:ln>
        </p:spPr>
        <p:txBody>
          <a:bodyPr/>
          <a:lstStyle/>
          <a:p>
            <a:fld id="{B376A728-7DEB-4B6E-9296-05631B0A817C}" type="slidenum">
              <a:rPr lang="en-US"/>
              <a:pPr/>
              <a:t>1</a:t>
            </a:fld>
            <a:endParaRPr lang="en-US"/>
          </a:p>
        </p:txBody>
      </p:sp>
      <p:pic>
        <p:nvPicPr>
          <p:cNvPr id="5" name="Picture 10"/>
          <p:cNvPicPr>
            <a:picLocks noChangeAspect="1" noChangeArrowheads="1"/>
          </p:cNvPicPr>
          <p:nvPr/>
        </p:nvPicPr>
        <p:blipFill>
          <a:blip r:embed="rId4" cstate="print"/>
          <a:srcRect/>
          <a:stretch>
            <a:fillRect/>
          </a:stretch>
        </p:blipFill>
        <p:spPr bwMode="auto">
          <a:xfrm>
            <a:off x="3786182" y="2233643"/>
            <a:ext cx="5187759" cy="4552943"/>
          </a:xfrm>
          <a:prstGeom prst="rect">
            <a:avLst/>
          </a:prstGeom>
          <a:noFill/>
          <a:ln w="9525" algn="ctr">
            <a:noFill/>
            <a:miter lim="800000"/>
            <a:headEnd/>
            <a:tailEnd/>
          </a:ln>
        </p:spPr>
      </p:pic>
    </p:spTree>
    <p:extLst>
      <p:ext uri="{BB962C8B-B14F-4D97-AF65-F5344CB8AC3E}">
        <p14:creationId xmlns:p14="http://schemas.microsoft.com/office/powerpoint/2010/main" val="3996004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GB" dirty="0" smtClean="0"/>
              <a:t>Security: who for?</a:t>
            </a:r>
          </a:p>
        </p:txBody>
      </p:sp>
      <p:sp>
        <p:nvSpPr>
          <p:cNvPr id="7172" name="Rectangle 3"/>
          <p:cNvSpPr>
            <a:spLocks noGrp="1" noChangeArrowheads="1"/>
          </p:cNvSpPr>
          <p:nvPr>
            <p:ph idx="1"/>
          </p:nvPr>
        </p:nvSpPr>
        <p:spPr/>
        <p:txBody>
          <a:bodyPr/>
          <a:lstStyle/>
          <a:p>
            <a:pPr>
              <a:buFontTx/>
              <a:buNone/>
            </a:pPr>
            <a:endParaRPr lang="en-GB" sz="1800" b="1" dirty="0" smtClean="0"/>
          </a:p>
          <a:p>
            <a:pPr>
              <a:buFontTx/>
              <a:buNone/>
            </a:pPr>
            <a:r>
              <a:rPr lang="en-GB" sz="1800" b="1" dirty="0" smtClean="0"/>
              <a:t>Whose security? Which segments of human populations in space and time?</a:t>
            </a:r>
          </a:p>
          <a:p>
            <a:pPr>
              <a:buFontTx/>
              <a:buNone/>
            </a:pPr>
            <a:endParaRPr lang="en-GB" sz="1800" b="1" dirty="0" smtClean="0"/>
          </a:p>
          <a:p>
            <a:pPr>
              <a:buFontTx/>
              <a:buNone/>
            </a:pPr>
            <a:r>
              <a:rPr lang="en-GB" sz="1800" b="1" dirty="0" smtClean="0"/>
              <a:t>Which segments of the world populace?</a:t>
            </a:r>
            <a:r>
              <a:rPr lang="en-GB" sz="1800" dirty="0" smtClean="0"/>
              <a:t> Which countries, which social classes, which genders, etc.?</a:t>
            </a:r>
          </a:p>
          <a:p>
            <a:pPr>
              <a:buFontTx/>
              <a:buNone/>
            </a:pPr>
            <a:endParaRPr lang="en-GB" sz="1800" dirty="0" smtClean="0"/>
          </a:p>
          <a:p>
            <a:pPr>
              <a:buFontTx/>
              <a:buNone/>
            </a:pPr>
            <a:r>
              <a:rPr lang="en-GB" sz="1800" b="1" dirty="0" smtClean="0"/>
              <a:t>Security when? </a:t>
            </a:r>
            <a:r>
              <a:rPr lang="en-GB" sz="1800" dirty="0" smtClean="0"/>
              <a:t>Now, next year, in 50 years, in 100 years?</a:t>
            </a:r>
            <a:endParaRPr lang="en-GB" sz="1800" b="1" dirty="0" smtClean="0"/>
          </a:p>
          <a:p>
            <a:pPr>
              <a:buFontTx/>
              <a:buNone/>
            </a:pPr>
            <a:endParaRPr lang="en-GB" sz="1800" b="1" dirty="0" smtClean="0"/>
          </a:p>
          <a:p>
            <a:pPr>
              <a:buNone/>
            </a:pPr>
            <a:r>
              <a:rPr lang="en-GB" sz="1800" b="1" dirty="0"/>
              <a:t>Do </a:t>
            </a:r>
            <a:r>
              <a:rPr lang="en-GB" sz="1800" b="1" dirty="0" smtClean="0"/>
              <a:t>some energy </a:t>
            </a:r>
            <a:r>
              <a:rPr lang="en-GB" sz="1800" b="1" dirty="0"/>
              <a:t>security measures </a:t>
            </a:r>
            <a:r>
              <a:rPr lang="en-GB" sz="1800" b="1" dirty="0" smtClean="0"/>
              <a:t>improve security for one segment in space-time but degrade security for another segment in another space-time?</a:t>
            </a:r>
          </a:p>
          <a:p>
            <a:pPr>
              <a:buNone/>
            </a:pPr>
            <a:endParaRPr lang="en-GB" sz="1800" b="1" dirty="0"/>
          </a:p>
          <a:p>
            <a:pPr>
              <a:buFontTx/>
              <a:buNone/>
            </a:pPr>
            <a:r>
              <a:rPr lang="en-GB" sz="1800" b="1" dirty="0" smtClean="0"/>
              <a:t>All people all of the time?</a:t>
            </a:r>
            <a:r>
              <a:rPr lang="en-GB" sz="1800" dirty="0" smtClean="0"/>
              <a:t> Present and future generations of the world populace.</a:t>
            </a:r>
            <a:endParaRPr lang="en-GB" sz="1800" b="1" dirty="0" smtClean="0"/>
          </a:p>
          <a:p>
            <a:pPr>
              <a:buNone/>
            </a:pPr>
            <a:r>
              <a:rPr lang="en-GB" sz="1800" b="1" dirty="0" smtClean="0"/>
              <a:t>All </a:t>
            </a:r>
            <a:r>
              <a:rPr lang="en-GB" sz="1800" b="1" dirty="0"/>
              <a:t>people </a:t>
            </a:r>
            <a:r>
              <a:rPr lang="en-GB" sz="1800" b="1" dirty="0" smtClean="0"/>
              <a:t>some </a:t>
            </a:r>
            <a:r>
              <a:rPr lang="en-GB" sz="1800" b="1" dirty="0"/>
              <a:t>of the time</a:t>
            </a:r>
            <a:r>
              <a:rPr lang="en-GB" sz="1800" b="1" dirty="0" smtClean="0"/>
              <a:t>?</a:t>
            </a:r>
            <a:r>
              <a:rPr lang="en-GB" sz="1800" dirty="0"/>
              <a:t> </a:t>
            </a:r>
            <a:r>
              <a:rPr lang="en-GB" sz="1800" dirty="0" smtClean="0"/>
              <a:t> The world populace now.</a:t>
            </a:r>
            <a:endParaRPr lang="en-GB" sz="1800" b="1" dirty="0"/>
          </a:p>
          <a:p>
            <a:pPr>
              <a:buFontTx/>
              <a:buNone/>
            </a:pPr>
            <a:r>
              <a:rPr lang="en-GB" sz="1800" b="1" dirty="0" smtClean="0"/>
              <a:t>Some people in one country now? </a:t>
            </a:r>
            <a:r>
              <a:rPr lang="en-GB" sz="1800" dirty="0" smtClean="0"/>
              <a:t>Motorists in the UK?</a:t>
            </a:r>
            <a:endParaRPr lang="en-GB" sz="1800" b="1" dirty="0" smtClean="0"/>
          </a:p>
          <a:p>
            <a:pPr>
              <a:buFontTx/>
              <a:buNone/>
            </a:pPr>
            <a:endParaRPr lang="en-GB" sz="1800" b="1" dirty="0"/>
          </a:p>
          <a:p>
            <a:pPr>
              <a:buFontTx/>
              <a:buNone/>
            </a:pPr>
            <a:endParaRPr lang="en-GB" sz="1800" b="1" dirty="0"/>
          </a:p>
          <a:p>
            <a:pPr>
              <a:buFontTx/>
              <a:buNone/>
            </a:pPr>
            <a:endParaRPr lang="en-GB" sz="1800" b="1" dirty="0" smtClean="0"/>
          </a:p>
        </p:txBody>
      </p:sp>
      <p:sp>
        <p:nvSpPr>
          <p:cNvPr id="7170" name="Slide Number Placeholder 3"/>
          <p:cNvSpPr>
            <a:spLocks noGrp="1"/>
          </p:cNvSpPr>
          <p:nvPr>
            <p:ph type="sldNum" sz="quarter" idx="12"/>
          </p:nvPr>
        </p:nvSpPr>
        <p:spPr bwMode="auto">
          <a:prstGeom prst="rect">
            <a:avLst/>
          </a:prstGeom>
          <a:noFill/>
          <a:ln>
            <a:miter lim="800000"/>
            <a:headEnd/>
            <a:tailEnd/>
          </a:ln>
        </p:spPr>
        <p:txBody>
          <a:bodyPr/>
          <a:lstStyle/>
          <a:p>
            <a:pPr algn="r"/>
            <a:fld id="{5F7F7DAA-21F6-4FB7-8985-FB1163595361}" type="slidenum">
              <a:rPr lang="en-GB"/>
              <a:pPr algn="r"/>
              <a:t>10</a:t>
            </a:fld>
            <a:endParaRPr lang="en-GB"/>
          </a:p>
        </p:txBody>
      </p:sp>
    </p:spTree>
    <p:extLst>
      <p:ext uri="{BB962C8B-B14F-4D97-AF65-F5344CB8AC3E}">
        <p14:creationId xmlns:p14="http://schemas.microsoft.com/office/powerpoint/2010/main" val="119724526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GB" smtClean="0"/>
              <a:t>Scope: temporal and spatial</a:t>
            </a:r>
          </a:p>
        </p:txBody>
      </p:sp>
      <p:sp>
        <p:nvSpPr>
          <p:cNvPr id="8196" name="Rectangle 3"/>
          <p:cNvSpPr>
            <a:spLocks noGrp="1" noChangeArrowheads="1"/>
          </p:cNvSpPr>
          <p:nvPr>
            <p:ph idx="1"/>
          </p:nvPr>
        </p:nvSpPr>
        <p:spPr/>
        <p:txBody>
          <a:bodyPr/>
          <a:lstStyle/>
          <a:p>
            <a:pPr>
              <a:buFontTx/>
              <a:buNone/>
            </a:pPr>
            <a:endParaRPr lang="en-GB" sz="1800" b="1" dirty="0" smtClean="0"/>
          </a:p>
          <a:p>
            <a:pPr>
              <a:buFontTx/>
              <a:buNone/>
            </a:pPr>
            <a:r>
              <a:rPr lang="en-GB" sz="1800" b="1" dirty="0" smtClean="0"/>
              <a:t>AIM: assess options for the security of energy services for the UK</a:t>
            </a:r>
          </a:p>
          <a:p>
            <a:pPr>
              <a:buFontTx/>
              <a:buNone/>
            </a:pPr>
            <a:endParaRPr lang="en-GB" sz="1800" b="1" dirty="0" smtClean="0"/>
          </a:p>
          <a:p>
            <a:pPr>
              <a:buFontTx/>
              <a:buNone/>
            </a:pPr>
            <a:r>
              <a:rPr lang="en-GB" sz="1800" b="1" dirty="0" smtClean="0"/>
              <a:t>TIME: security issues very time dependent</a:t>
            </a:r>
          </a:p>
          <a:p>
            <a:r>
              <a:rPr lang="en-GB" sz="1800" b="1" dirty="0" smtClean="0"/>
              <a:t>Horizon? : </a:t>
            </a:r>
            <a:r>
              <a:rPr lang="en-GB" sz="1800" dirty="0" smtClean="0"/>
              <a:t>2020, 2050, ultimately 100% renewable?</a:t>
            </a:r>
          </a:p>
          <a:p>
            <a:r>
              <a:rPr lang="en-GB" sz="1800" b="1" dirty="0" smtClean="0"/>
              <a:t>Time periods: </a:t>
            </a:r>
            <a:r>
              <a:rPr lang="en-GB" sz="1800" dirty="0" smtClean="0"/>
              <a:t>hours/years/decades.</a:t>
            </a:r>
          </a:p>
          <a:p>
            <a:r>
              <a:rPr lang="en-GB" sz="1800" b="1" dirty="0" smtClean="0"/>
              <a:t>Rate of change:</a:t>
            </a:r>
            <a:r>
              <a:rPr lang="en-GB" sz="1800" dirty="0" smtClean="0"/>
              <a:t> how fast can options be implemented?</a:t>
            </a:r>
            <a:endParaRPr lang="en-GB" sz="1800" b="1" dirty="0" smtClean="0"/>
          </a:p>
          <a:p>
            <a:r>
              <a:rPr lang="en-GB" sz="1800" b="1" dirty="0" smtClean="0"/>
              <a:t>How might short term security options undermine long term security? </a:t>
            </a:r>
            <a:r>
              <a:rPr lang="en-GB" sz="1800" dirty="0" smtClean="0"/>
              <a:t>E.g. LNG wastes ~20% gas reducing future availability</a:t>
            </a:r>
          </a:p>
          <a:p>
            <a:pPr>
              <a:buFontTx/>
              <a:buNone/>
            </a:pPr>
            <a:endParaRPr lang="en-GB" sz="1800" b="1" dirty="0" smtClean="0"/>
          </a:p>
          <a:p>
            <a:pPr>
              <a:buFontTx/>
              <a:buNone/>
            </a:pPr>
            <a:r>
              <a:rPr lang="en-GB" sz="1800" b="1" dirty="0" smtClean="0"/>
              <a:t>SPACE:</a:t>
            </a:r>
          </a:p>
          <a:p>
            <a:r>
              <a:rPr lang="en-GB" sz="1800" b="1" dirty="0" smtClean="0"/>
              <a:t>Local</a:t>
            </a:r>
          </a:p>
          <a:p>
            <a:r>
              <a:rPr lang="en-GB" sz="1800" b="1" dirty="0" smtClean="0"/>
              <a:t>National</a:t>
            </a:r>
          </a:p>
          <a:p>
            <a:r>
              <a:rPr lang="en-GB" sz="1800" b="1" dirty="0" smtClean="0"/>
              <a:t>European</a:t>
            </a:r>
          </a:p>
          <a:p>
            <a:r>
              <a:rPr lang="en-GB" sz="1800" b="1" dirty="0" smtClean="0"/>
              <a:t>Global</a:t>
            </a:r>
          </a:p>
          <a:p>
            <a:pPr>
              <a:buFontTx/>
              <a:buNone/>
            </a:pPr>
            <a:endParaRPr lang="en-GB" sz="1800" b="1" dirty="0" smtClean="0"/>
          </a:p>
        </p:txBody>
      </p:sp>
      <p:sp>
        <p:nvSpPr>
          <p:cNvPr id="8194" name="Slide Number Placeholder 3"/>
          <p:cNvSpPr>
            <a:spLocks noGrp="1"/>
          </p:cNvSpPr>
          <p:nvPr>
            <p:ph type="sldNum" sz="quarter" idx="12"/>
          </p:nvPr>
        </p:nvSpPr>
        <p:spPr bwMode="auto">
          <a:prstGeom prst="rect">
            <a:avLst/>
          </a:prstGeom>
          <a:noFill/>
          <a:ln>
            <a:miter lim="800000"/>
            <a:headEnd/>
            <a:tailEnd/>
          </a:ln>
        </p:spPr>
        <p:txBody>
          <a:bodyPr/>
          <a:lstStyle/>
          <a:p>
            <a:pPr algn="r"/>
            <a:fld id="{9F3257C1-FA33-4852-807B-E2D538D21CCF}" type="slidenum">
              <a:rPr lang="en-GB"/>
              <a:pPr algn="r"/>
              <a:t>11</a:t>
            </a:fld>
            <a:endParaRPr lang="en-GB"/>
          </a:p>
        </p:txBody>
      </p:sp>
    </p:spTree>
    <p:extLst>
      <p:ext uri="{BB962C8B-B14F-4D97-AF65-F5344CB8AC3E}">
        <p14:creationId xmlns:p14="http://schemas.microsoft.com/office/powerpoint/2010/main" val="110861168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GB" smtClean="0"/>
              <a:t>Some issues – human</a:t>
            </a:r>
          </a:p>
        </p:txBody>
      </p:sp>
      <p:sp>
        <p:nvSpPr>
          <p:cNvPr id="9220" name="Rectangle 3"/>
          <p:cNvSpPr>
            <a:spLocks noGrp="1" noChangeArrowheads="1"/>
          </p:cNvSpPr>
          <p:nvPr>
            <p:ph idx="1"/>
          </p:nvPr>
        </p:nvSpPr>
        <p:spPr/>
        <p:txBody>
          <a:bodyPr/>
          <a:lstStyle/>
          <a:p>
            <a:pPr>
              <a:buFontTx/>
              <a:buNone/>
            </a:pPr>
            <a:r>
              <a:rPr lang="en-GB" sz="1600" b="1" smtClean="0"/>
              <a:t>Ethics</a:t>
            </a:r>
          </a:p>
          <a:p>
            <a:r>
              <a:rPr lang="en-GB" sz="1600" smtClean="0"/>
              <a:t>What is importance of convergence on equitable per capita CO2 and energy for negotiating global energy and climate protocols?</a:t>
            </a:r>
          </a:p>
          <a:p>
            <a:r>
              <a:rPr lang="en-GB" sz="1600" smtClean="0"/>
              <a:t>Should rich countries use more fossil fuels than necessary for their own security, so reducing developing countries future access to these resources?</a:t>
            </a:r>
          </a:p>
          <a:p>
            <a:r>
              <a:rPr lang="en-GB" sz="1600" smtClean="0"/>
              <a:t>How do irreversible security options (e.g. nuclear, CCS)  limit decisions of future generations?</a:t>
            </a:r>
          </a:p>
          <a:p>
            <a:pPr>
              <a:buFontTx/>
              <a:buNone/>
            </a:pPr>
            <a:endParaRPr lang="en-GB" sz="1600" smtClean="0"/>
          </a:p>
          <a:p>
            <a:pPr>
              <a:buFontTx/>
              <a:buNone/>
            </a:pPr>
            <a:r>
              <a:rPr lang="en-GB" sz="1600" b="1" smtClean="0"/>
              <a:t>Politics</a:t>
            </a:r>
          </a:p>
          <a:p>
            <a:r>
              <a:rPr lang="en-GB" sz="1600" smtClean="0"/>
              <a:t>How will UK security options impact on global security? E.g. if UK has nuclear power, then how does this impact on negotiations with Iran or North Korea?</a:t>
            </a:r>
          </a:p>
          <a:p>
            <a:endParaRPr lang="en-GB" sz="1600" smtClean="0"/>
          </a:p>
          <a:p>
            <a:pPr>
              <a:buFontTx/>
              <a:buNone/>
            </a:pPr>
            <a:r>
              <a:rPr lang="en-GB" sz="1600" b="1" smtClean="0"/>
              <a:t>Labour</a:t>
            </a:r>
          </a:p>
          <a:p>
            <a:r>
              <a:rPr lang="en-GB" sz="1600" smtClean="0"/>
              <a:t>How vulnerable is technology operation to political action such as strikes?</a:t>
            </a:r>
          </a:p>
          <a:p>
            <a:endParaRPr lang="en-GB" sz="1600" smtClean="0"/>
          </a:p>
          <a:p>
            <a:pPr>
              <a:buFontTx/>
              <a:buNone/>
            </a:pPr>
            <a:endParaRPr lang="en-GB" sz="1600" b="1" smtClean="0"/>
          </a:p>
          <a:p>
            <a:pPr>
              <a:buFontTx/>
              <a:buNone/>
            </a:pPr>
            <a:endParaRPr lang="en-GB" sz="1600" b="1" smtClean="0"/>
          </a:p>
          <a:p>
            <a:pPr>
              <a:buFontTx/>
              <a:buNone/>
            </a:pPr>
            <a:endParaRPr lang="en-GB" sz="1600" b="1" smtClean="0"/>
          </a:p>
          <a:p>
            <a:pPr>
              <a:buFontTx/>
              <a:buNone/>
            </a:pPr>
            <a:endParaRPr lang="en-GB" sz="1600" b="1" smtClean="0"/>
          </a:p>
          <a:p>
            <a:pPr>
              <a:buFontTx/>
              <a:buNone/>
            </a:pPr>
            <a:endParaRPr lang="en-GB" sz="1600" b="1" smtClean="0"/>
          </a:p>
        </p:txBody>
      </p:sp>
      <p:sp>
        <p:nvSpPr>
          <p:cNvPr id="9218" name="Slide Number Placeholder 3"/>
          <p:cNvSpPr>
            <a:spLocks noGrp="1"/>
          </p:cNvSpPr>
          <p:nvPr>
            <p:ph type="sldNum" sz="quarter" idx="12"/>
          </p:nvPr>
        </p:nvSpPr>
        <p:spPr bwMode="auto">
          <a:prstGeom prst="rect">
            <a:avLst/>
          </a:prstGeom>
          <a:noFill/>
          <a:ln>
            <a:miter lim="800000"/>
            <a:headEnd/>
            <a:tailEnd/>
          </a:ln>
        </p:spPr>
        <p:txBody>
          <a:bodyPr/>
          <a:lstStyle/>
          <a:p>
            <a:pPr algn="r"/>
            <a:fld id="{3D24EE9D-4C79-4EB3-9874-B63F6C327BD4}" type="slidenum">
              <a:rPr lang="en-GB"/>
              <a:pPr algn="r"/>
              <a:t>12</a:t>
            </a:fld>
            <a:endParaRPr lang="en-GB"/>
          </a:p>
        </p:txBody>
      </p:sp>
    </p:spTree>
    <p:extLst>
      <p:ext uri="{BB962C8B-B14F-4D97-AF65-F5344CB8AC3E}">
        <p14:creationId xmlns:p14="http://schemas.microsoft.com/office/powerpoint/2010/main" val="285220888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GB" smtClean="0"/>
              <a:t>Some cross linking security issues</a:t>
            </a:r>
          </a:p>
        </p:txBody>
      </p:sp>
      <p:sp>
        <p:nvSpPr>
          <p:cNvPr id="13316" name="Rectangle 3"/>
          <p:cNvSpPr>
            <a:spLocks noGrp="1" noChangeArrowheads="1"/>
          </p:cNvSpPr>
          <p:nvPr>
            <p:ph idx="1"/>
          </p:nvPr>
        </p:nvSpPr>
        <p:spPr/>
        <p:txBody>
          <a:bodyPr/>
          <a:lstStyle/>
          <a:p>
            <a:pPr>
              <a:buFontTx/>
              <a:buNone/>
            </a:pPr>
            <a:r>
              <a:rPr lang="en-GB" sz="1600" b="1" smtClean="0"/>
              <a:t>Energy and food</a:t>
            </a:r>
          </a:p>
          <a:p>
            <a:r>
              <a:rPr lang="en-GB" sz="1600" smtClean="0"/>
              <a:t>Biofuels vs food</a:t>
            </a:r>
          </a:p>
          <a:p>
            <a:r>
              <a:rPr lang="en-GB" sz="1600" smtClean="0"/>
              <a:t>Energy for food production</a:t>
            </a:r>
          </a:p>
          <a:p>
            <a:pPr>
              <a:buFontTx/>
              <a:buNone/>
            </a:pPr>
            <a:endParaRPr lang="en-GB" sz="1600" smtClean="0"/>
          </a:p>
          <a:p>
            <a:pPr>
              <a:buFontTx/>
              <a:buNone/>
            </a:pPr>
            <a:r>
              <a:rPr lang="en-GB" sz="1600" b="1" smtClean="0"/>
              <a:t>Energy and military</a:t>
            </a:r>
          </a:p>
          <a:p>
            <a:r>
              <a:rPr lang="en-GB" sz="1600" smtClean="0"/>
              <a:t>Civil nuclear programmes and weapons</a:t>
            </a:r>
          </a:p>
          <a:p>
            <a:pPr>
              <a:buFontTx/>
              <a:buNone/>
            </a:pPr>
            <a:endParaRPr lang="en-GB" sz="1600" b="1" smtClean="0"/>
          </a:p>
          <a:p>
            <a:pPr>
              <a:buFontTx/>
              <a:buNone/>
            </a:pPr>
            <a:r>
              <a:rPr lang="en-GB" sz="1600" b="1" smtClean="0"/>
              <a:t>Politics</a:t>
            </a:r>
          </a:p>
          <a:p>
            <a:r>
              <a:rPr lang="en-GB" sz="1600" smtClean="0"/>
              <a:t>How will UK security options impact on global security? E.g. if UK has nuclear power, then how does this impact on negotiations with Iran or North Korea?</a:t>
            </a:r>
          </a:p>
          <a:p>
            <a:pPr>
              <a:buFontTx/>
              <a:buNone/>
            </a:pPr>
            <a:endParaRPr lang="en-GB" sz="1600" b="1" smtClean="0"/>
          </a:p>
          <a:p>
            <a:pPr>
              <a:buFontTx/>
              <a:buNone/>
            </a:pPr>
            <a:r>
              <a:rPr lang="en-GB" sz="1600" b="1" smtClean="0"/>
              <a:t>Environment</a:t>
            </a:r>
          </a:p>
          <a:p>
            <a:r>
              <a:rPr lang="en-GB" sz="1600" smtClean="0"/>
              <a:t>Climate change</a:t>
            </a:r>
            <a:endParaRPr lang="en-GB" sz="1600" b="1" smtClean="0"/>
          </a:p>
          <a:p>
            <a:pPr>
              <a:buFontTx/>
              <a:buNone/>
            </a:pPr>
            <a:endParaRPr lang="en-GB" sz="1600" b="1" smtClean="0"/>
          </a:p>
          <a:p>
            <a:pPr>
              <a:buFontTx/>
              <a:buNone/>
            </a:pPr>
            <a:r>
              <a:rPr lang="en-GB" sz="1600" b="1" smtClean="0"/>
              <a:t>Energy and trade</a:t>
            </a:r>
          </a:p>
          <a:p>
            <a:r>
              <a:rPr lang="en-GB" sz="1600" smtClean="0"/>
              <a:t>Impact of oil shortage on trade with shipping and aviation</a:t>
            </a:r>
          </a:p>
          <a:p>
            <a:pPr>
              <a:buFontTx/>
              <a:buNone/>
            </a:pPr>
            <a:endParaRPr lang="en-GB" sz="1600" b="1" smtClean="0"/>
          </a:p>
        </p:txBody>
      </p:sp>
      <p:sp>
        <p:nvSpPr>
          <p:cNvPr id="13314" name="Slide Number Placeholder 3"/>
          <p:cNvSpPr>
            <a:spLocks noGrp="1"/>
          </p:cNvSpPr>
          <p:nvPr>
            <p:ph type="sldNum" sz="quarter" idx="12"/>
          </p:nvPr>
        </p:nvSpPr>
        <p:spPr bwMode="auto">
          <a:prstGeom prst="rect">
            <a:avLst/>
          </a:prstGeom>
          <a:noFill/>
          <a:ln>
            <a:miter lim="800000"/>
            <a:headEnd/>
            <a:tailEnd/>
          </a:ln>
        </p:spPr>
        <p:txBody>
          <a:bodyPr/>
          <a:lstStyle/>
          <a:p>
            <a:pPr algn="r"/>
            <a:fld id="{45D8B510-AB25-4344-8597-A92D20C88F88}" type="slidenum">
              <a:rPr lang="en-GB"/>
              <a:pPr algn="r"/>
              <a:t>13</a:t>
            </a:fld>
            <a:endParaRPr lang="en-GB"/>
          </a:p>
        </p:txBody>
      </p:sp>
    </p:spTree>
    <p:extLst>
      <p:ext uri="{BB962C8B-B14F-4D97-AF65-F5344CB8AC3E}">
        <p14:creationId xmlns:p14="http://schemas.microsoft.com/office/powerpoint/2010/main" val="307561461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46562" name="Rectangle 2"/>
          <p:cNvSpPr>
            <a:spLocks noGrp="1" noChangeArrowheads="1"/>
          </p:cNvSpPr>
          <p:nvPr>
            <p:ph type="title"/>
          </p:nvPr>
        </p:nvSpPr>
        <p:spPr>
          <a:xfrm>
            <a:off x="684213" y="620713"/>
            <a:ext cx="5541962" cy="346075"/>
          </a:xfrm>
        </p:spPr>
        <p:txBody>
          <a:bodyPr/>
          <a:lstStyle/>
          <a:p>
            <a:r>
              <a:rPr lang="en-GB" dirty="0"/>
              <a:t>Security : preliminary </a:t>
            </a:r>
            <a:r>
              <a:rPr lang="en-GB" dirty="0" smtClean="0"/>
              <a:t>generalities</a:t>
            </a:r>
            <a:endParaRPr lang="en-GB" dirty="0"/>
          </a:p>
        </p:txBody>
      </p:sp>
      <p:sp>
        <p:nvSpPr>
          <p:cNvPr id="4546563" name="Rectangle 3"/>
          <p:cNvSpPr>
            <a:spLocks noGrp="1" noChangeArrowheads="1"/>
          </p:cNvSpPr>
          <p:nvPr>
            <p:ph type="body" idx="1"/>
          </p:nvPr>
        </p:nvSpPr>
        <p:spPr>
          <a:xfrm>
            <a:off x="755650" y="1125538"/>
            <a:ext cx="7777163" cy="5040312"/>
          </a:xfrm>
        </p:spPr>
        <p:txBody>
          <a:bodyPr/>
          <a:lstStyle/>
          <a:p>
            <a:pPr>
              <a:buFontTx/>
              <a:buNone/>
            </a:pPr>
            <a:r>
              <a:rPr lang="en-GB" sz="1200" b="1" dirty="0"/>
              <a:t>Supply security over different time scales</a:t>
            </a:r>
          </a:p>
          <a:p>
            <a:r>
              <a:rPr lang="en-GB" sz="1200" b="1" dirty="0"/>
              <a:t>Gross availability of supply over future years.</a:t>
            </a:r>
            <a:r>
              <a:rPr lang="en-GB" sz="1200" dirty="0"/>
              <a:t> The main security is to reduce dependence on the imports of gas, oil and nuclear fuels and electricity through demand management and the development of renewable energy.</a:t>
            </a:r>
          </a:p>
          <a:p>
            <a:endParaRPr lang="en-GB" sz="1200" dirty="0"/>
          </a:p>
          <a:p>
            <a:r>
              <a:rPr lang="en-GB" sz="1200" b="1" dirty="0"/>
              <a:t>Meeting seasonal and diurnal variations.  </a:t>
            </a:r>
            <a:r>
              <a:rPr lang="en-GB" sz="1200" dirty="0"/>
              <a:t>This mainly causes difficulty with electricity, gas, and renewables except for biomass. Demand management reduces the seasonal variation in demand and thence the supply capacity problem for finite fuels and electricity. Storage and geographical extension of the system alleviates the problem.</a:t>
            </a:r>
            <a:endParaRPr lang="en-GB" sz="1200" b="1" dirty="0"/>
          </a:p>
          <a:p>
            <a:endParaRPr lang="en-GB" sz="1200" dirty="0"/>
          </a:p>
          <a:p>
            <a:pPr>
              <a:buFontTx/>
              <a:buNone/>
            </a:pPr>
            <a:r>
              <a:rPr lang="en-GB" sz="1200" b="1" dirty="0"/>
              <a:t>Security of economic supply.</a:t>
            </a:r>
          </a:p>
          <a:p>
            <a:r>
              <a:rPr lang="en-GB" sz="1200" b="1" dirty="0"/>
              <a:t> </a:t>
            </a:r>
            <a:r>
              <a:rPr lang="en-GB" sz="1200" dirty="0"/>
              <a:t>Demand management reduces the costs of supply.</a:t>
            </a:r>
          </a:p>
          <a:p>
            <a:pPr lvl="1"/>
            <a:r>
              <a:rPr lang="en-GB" sz="1200" dirty="0"/>
              <a:t>The gross quantities of fuel imports are less, and therefore the marginal and average prices</a:t>
            </a:r>
          </a:p>
          <a:p>
            <a:pPr lvl="1"/>
            <a:r>
              <a:rPr lang="en-GB" sz="1200" dirty="0"/>
              <a:t>The reduced variations in demand bring reduced peak demands needs and therefore lower capacity costs and utilisation of the marginal high cost supplies</a:t>
            </a:r>
          </a:p>
          <a:p>
            <a:r>
              <a:rPr lang="en-GB" sz="1200" dirty="0"/>
              <a:t>The greater the fraction of renewable supply, the less the impact of imported fossil or nuclear fuel price rise</a:t>
            </a:r>
          </a:p>
          <a:p>
            <a:r>
              <a:rPr lang="en-GB" sz="1200" dirty="0"/>
              <a:t>A diverse mix of safe supplies each with small unit size will reduce the risks of a generic technology failure</a:t>
            </a:r>
          </a:p>
          <a:p>
            <a:pPr>
              <a:buFontTx/>
              <a:buNone/>
            </a:pPr>
            <a:endParaRPr lang="en-GB" sz="1200" dirty="0"/>
          </a:p>
          <a:p>
            <a:pPr>
              <a:buFontTx/>
              <a:buNone/>
            </a:pPr>
            <a:r>
              <a:rPr lang="en-GB" sz="1200" b="1" dirty="0"/>
              <a:t>Security from technology failure or attack</a:t>
            </a:r>
            <a:r>
              <a:rPr lang="en-GB" sz="1200" dirty="0"/>
              <a:t>. In the UK, the main risk is nuclear power.</a:t>
            </a:r>
          </a:p>
          <a:p>
            <a:pPr>
              <a:buFontTx/>
              <a:buNone/>
            </a:pPr>
            <a:endParaRPr lang="en-GB" sz="1200" b="1" dirty="0"/>
          </a:p>
          <a:p>
            <a:pPr>
              <a:buFontTx/>
              <a:buNone/>
            </a:pPr>
            <a:r>
              <a:rPr lang="en-GB" sz="1200" b="1" dirty="0"/>
              <a:t>Security from irreversible technology risk</a:t>
            </a:r>
            <a:r>
              <a:rPr lang="en-GB" sz="1200" dirty="0"/>
              <a:t>. In the UK, nuclear power and carbon sequestration</a:t>
            </a:r>
          </a:p>
          <a:p>
            <a:pPr>
              <a:buFontTx/>
              <a:buNone/>
            </a:pPr>
            <a:endParaRPr lang="en-GB" sz="1200" b="1" dirty="0"/>
          </a:p>
          <a:p>
            <a:pPr>
              <a:buFontTx/>
              <a:buNone/>
            </a:pPr>
            <a:r>
              <a:rPr lang="en-GB" sz="1200" b="1" dirty="0"/>
              <a:t>Environment impacts. </a:t>
            </a:r>
            <a:r>
              <a:rPr lang="en-GB" sz="1200" dirty="0"/>
              <a:t>All energy sources and technologies have impacts, but the main concern here are long term, effectively irreversible, regional and global impacts. The greater the use of demand management and renewable energy, the less fossil and nuclear, the less such large impacts.</a:t>
            </a:r>
            <a:endParaRPr lang="en-GB" sz="1200" b="1" dirty="0"/>
          </a:p>
        </p:txBody>
      </p:sp>
      <p:sp>
        <p:nvSpPr>
          <p:cNvPr id="4" name="Slide Number Placeholder 5"/>
          <p:cNvSpPr>
            <a:spLocks noGrp="1"/>
          </p:cNvSpPr>
          <p:nvPr>
            <p:ph type="sldNum" sz="quarter" idx="12"/>
          </p:nvPr>
        </p:nvSpPr>
        <p:spPr>
          <a:xfrm>
            <a:off x="7010400" y="6572272"/>
            <a:ext cx="2133600" cy="285728"/>
          </a:xfrm>
        </p:spPr>
        <p:txBody>
          <a:bodyPr/>
          <a:lstStyle/>
          <a:p>
            <a:fld id="{D1254707-7A77-4E2B-AE1D-CB6408D75EE9}" type="slidenum">
              <a:rPr lang="en-GB"/>
              <a:pPr/>
              <a:t>14</a:t>
            </a:fld>
            <a:endParaRPr lang="en-GB" dirty="0"/>
          </a:p>
        </p:txBody>
      </p:sp>
    </p:spTree>
    <p:extLst>
      <p:ext uri="{BB962C8B-B14F-4D97-AF65-F5344CB8AC3E}">
        <p14:creationId xmlns:p14="http://schemas.microsoft.com/office/powerpoint/2010/main" val="365620300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GB" smtClean="0"/>
              <a:t>Security : electricity </a:t>
            </a:r>
            <a:br>
              <a:rPr lang="en-GB" smtClean="0"/>
            </a:br>
            <a:endParaRPr lang="en-GB" smtClean="0"/>
          </a:p>
        </p:txBody>
      </p:sp>
      <p:sp>
        <p:nvSpPr>
          <p:cNvPr id="16388" name="Rectangle 3"/>
          <p:cNvSpPr>
            <a:spLocks noGrp="1" noChangeArrowheads="1"/>
          </p:cNvSpPr>
          <p:nvPr>
            <p:ph idx="1"/>
          </p:nvPr>
        </p:nvSpPr>
        <p:spPr>
          <a:xfrm>
            <a:off x="611560" y="908720"/>
            <a:ext cx="8229600" cy="4697427"/>
          </a:xfrm>
        </p:spPr>
        <p:txBody>
          <a:bodyPr/>
          <a:lstStyle/>
          <a:p>
            <a:pPr>
              <a:lnSpc>
                <a:spcPct val="90000"/>
              </a:lnSpc>
              <a:buFontTx/>
              <a:buNone/>
            </a:pPr>
            <a:endParaRPr lang="en-GB" sz="1200" b="1" dirty="0"/>
          </a:p>
          <a:p>
            <a:pPr>
              <a:lnSpc>
                <a:spcPct val="90000"/>
              </a:lnSpc>
              <a:buFontTx/>
              <a:buNone/>
            </a:pPr>
            <a:r>
              <a:rPr lang="en-GB" sz="1200" b="1" dirty="0" smtClean="0"/>
              <a:t>Demand management</a:t>
            </a:r>
            <a:r>
              <a:rPr lang="en-GB" sz="1200" dirty="0" smtClean="0"/>
              <a:t> will reduce generation and peak capacity requirements as it :</a:t>
            </a:r>
          </a:p>
          <a:p>
            <a:pPr>
              <a:lnSpc>
                <a:spcPct val="90000"/>
              </a:lnSpc>
            </a:pPr>
            <a:r>
              <a:rPr lang="en-GB" sz="1200" dirty="0" smtClean="0"/>
              <a:t>reduces total demand</a:t>
            </a:r>
          </a:p>
          <a:p>
            <a:pPr>
              <a:lnSpc>
                <a:spcPct val="90000"/>
              </a:lnSpc>
            </a:pPr>
            <a:r>
              <a:rPr lang="en-GB" sz="1200" dirty="0" smtClean="0"/>
              <a:t>reduces the seasonal variation in demand, and thence maximum capacity requirements</a:t>
            </a:r>
          </a:p>
          <a:p>
            <a:pPr>
              <a:lnSpc>
                <a:spcPct val="90000"/>
              </a:lnSpc>
              <a:buFontTx/>
              <a:buNone/>
            </a:pPr>
            <a:endParaRPr lang="en-GB" sz="1200" dirty="0" smtClean="0"/>
          </a:p>
          <a:p>
            <a:pPr>
              <a:lnSpc>
                <a:spcPct val="90000"/>
              </a:lnSpc>
              <a:buFontTx/>
              <a:buNone/>
            </a:pPr>
            <a:r>
              <a:rPr lang="en-GB" sz="1200" b="1" dirty="0" smtClean="0"/>
              <a:t>Load management</a:t>
            </a:r>
            <a:r>
              <a:rPr lang="en-GB" sz="1200" dirty="0" smtClean="0"/>
              <a:t> can contribute to the matching of demand with variable supply with storage, control and interruptible demand.</a:t>
            </a:r>
          </a:p>
          <a:p>
            <a:pPr>
              <a:lnSpc>
                <a:spcPct val="90000"/>
              </a:lnSpc>
              <a:buFontTx/>
              <a:buNone/>
            </a:pPr>
            <a:endParaRPr lang="en-GB" sz="1200" dirty="0" smtClean="0"/>
          </a:p>
          <a:p>
            <a:pPr>
              <a:lnSpc>
                <a:spcPct val="90000"/>
              </a:lnSpc>
              <a:buFontTx/>
              <a:buNone/>
            </a:pPr>
            <a:r>
              <a:rPr lang="en-GB" sz="1200" b="1" dirty="0" smtClean="0"/>
              <a:t>Dispatchable generation</a:t>
            </a:r>
          </a:p>
          <a:p>
            <a:pPr>
              <a:lnSpc>
                <a:spcPct val="90000"/>
              </a:lnSpc>
              <a:buFontTx/>
              <a:buNone/>
            </a:pPr>
            <a:r>
              <a:rPr lang="en-GB" sz="1200" dirty="0" smtClean="0"/>
              <a:t>In the UK, existing and new fossil  or biomass generators could be used to meet any deficit of CHP and renewable electricity supply. Currently there are about 55 GW of main fossil stations, and 5-10 GW of private generators. A fraction of these could be retained for the long term future, depending on the economics.</a:t>
            </a:r>
          </a:p>
          <a:p>
            <a:pPr>
              <a:lnSpc>
                <a:spcPct val="90000"/>
              </a:lnSpc>
              <a:buFontTx/>
              <a:buNone/>
            </a:pPr>
            <a:r>
              <a:rPr lang="en-GB" sz="1200" dirty="0" smtClean="0"/>
              <a:t>	Currently in the UK, there are these capacities:</a:t>
            </a:r>
          </a:p>
          <a:p>
            <a:pPr lvl="1">
              <a:lnSpc>
                <a:spcPct val="90000"/>
              </a:lnSpc>
            </a:pPr>
            <a:r>
              <a:rPr lang="en-GB" sz="1200" dirty="0" smtClean="0"/>
              <a:t>Coal	19 GW	large domestic coal reserve</a:t>
            </a:r>
          </a:p>
          <a:p>
            <a:pPr lvl="1">
              <a:lnSpc>
                <a:spcPct val="90000"/>
              </a:lnSpc>
            </a:pPr>
            <a:r>
              <a:rPr lang="en-GB" sz="1200" dirty="0" smtClean="0"/>
              <a:t>Oil	4.5  GW 	oil held in strategic reserves</a:t>
            </a:r>
          </a:p>
          <a:p>
            <a:pPr lvl="1">
              <a:lnSpc>
                <a:spcPct val="90000"/>
              </a:lnSpc>
            </a:pPr>
            <a:r>
              <a:rPr lang="en-GB" sz="1200" dirty="0" smtClean="0"/>
              <a:t>Dual fired	5.6 GW</a:t>
            </a:r>
          </a:p>
          <a:p>
            <a:pPr lvl="1">
              <a:lnSpc>
                <a:spcPct val="90000"/>
              </a:lnSpc>
            </a:pPr>
            <a:r>
              <a:rPr lang="en-GB" sz="1200" dirty="0" smtClean="0"/>
              <a:t>Gas	25 GW	gas availability depends on other gas demands</a:t>
            </a:r>
          </a:p>
          <a:p>
            <a:pPr>
              <a:lnSpc>
                <a:spcPct val="90000"/>
              </a:lnSpc>
            </a:pPr>
            <a:r>
              <a:rPr lang="en-GB" sz="1200" dirty="0" smtClean="0"/>
              <a:t>Utilisation, if necessary of some </a:t>
            </a:r>
            <a:r>
              <a:rPr lang="en-GB" sz="1200" b="1" dirty="0" smtClean="0"/>
              <a:t>end use sector generation</a:t>
            </a:r>
            <a:r>
              <a:rPr lang="en-GB" sz="1200" dirty="0" smtClean="0"/>
              <a:t>. Currently in excess of 7  GW, but some of these plants are less flexible because they are tied to end use production, services and emergency back-up</a:t>
            </a:r>
          </a:p>
          <a:p>
            <a:pPr>
              <a:lnSpc>
                <a:spcPct val="90000"/>
              </a:lnSpc>
            </a:pPr>
            <a:r>
              <a:rPr lang="en-GB" sz="1200" dirty="0"/>
              <a:t>Generators with liquid fuels which may be stored for times of deficit. These plant would not then subject the gas supply system to a peaky demand.</a:t>
            </a:r>
          </a:p>
          <a:p>
            <a:pPr>
              <a:lnSpc>
                <a:spcPct val="90000"/>
              </a:lnSpc>
            </a:pPr>
            <a:r>
              <a:rPr lang="en-GB" sz="1200" dirty="0" smtClean="0"/>
              <a:t>The building of new flexible plant such as gas turbines if large stations are not suitable</a:t>
            </a:r>
          </a:p>
          <a:p>
            <a:pPr>
              <a:lnSpc>
                <a:spcPct val="90000"/>
              </a:lnSpc>
            </a:pPr>
            <a:r>
              <a:rPr lang="en-GB" sz="1200" dirty="0" smtClean="0"/>
              <a:t>Role of biomass CHP with heat storage</a:t>
            </a:r>
          </a:p>
          <a:p>
            <a:pPr>
              <a:lnSpc>
                <a:spcPct val="90000"/>
              </a:lnSpc>
              <a:buFontTx/>
              <a:buNone/>
            </a:pPr>
            <a:endParaRPr lang="en-GB" sz="1200" dirty="0" smtClean="0"/>
          </a:p>
          <a:p>
            <a:pPr>
              <a:lnSpc>
                <a:spcPct val="90000"/>
              </a:lnSpc>
              <a:buFontTx/>
              <a:buNone/>
            </a:pPr>
            <a:r>
              <a:rPr lang="en-GB" sz="1200" b="1" dirty="0" smtClean="0"/>
              <a:t>Electricity trade</a:t>
            </a:r>
            <a:r>
              <a:rPr lang="en-GB" sz="1200" dirty="0" smtClean="0"/>
              <a:t> with other countries can be used for balancing. There are geographical differences in the hourly variations of demands and renewable supply because of time zones, weather, etc. The strengthening of the link between France and the UK, and creation of links with other countries would enhance this option.</a:t>
            </a:r>
          </a:p>
          <a:p>
            <a:pPr>
              <a:lnSpc>
                <a:spcPct val="90000"/>
              </a:lnSpc>
              <a:buFontTx/>
              <a:buNone/>
            </a:pPr>
            <a:endParaRPr lang="en-GB" sz="1200" dirty="0" smtClean="0"/>
          </a:p>
        </p:txBody>
      </p:sp>
      <p:sp>
        <p:nvSpPr>
          <p:cNvPr id="16386" name="Slide Number Placeholder 3"/>
          <p:cNvSpPr>
            <a:spLocks noGrp="1"/>
          </p:cNvSpPr>
          <p:nvPr>
            <p:ph type="sldNum" sz="quarter" idx="12"/>
          </p:nvPr>
        </p:nvSpPr>
        <p:spPr bwMode="auto">
          <a:prstGeom prst="rect">
            <a:avLst/>
          </a:prstGeom>
          <a:noFill/>
          <a:ln>
            <a:miter lim="800000"/>
            <a:headEnd/>
            <a:tailEnd/>
          </a:ln>
        </p:spPr>
        <p:txBody>
          <a:bodyPr/>
          <a:lstStyle/>
          <a:p>
            <a:pPr algn="r"/>
            <a:fld id="{E5D084B4-7992-4961-B904-AEED48E5E953}" type="slidenum">
              <a:rPr lang="en-GB"/>
              <a:pPr algn="r"/>
              <a:t>15</a:t>
            </a:fld>
            <a:endParaRPr lang="en-GB"/>
          </a:p>
        </p:txBody>
      </p:sp>
    </p:spTree>
    <p:extLst>
      <p:ext uri="{BB962C8B-B14F-4D97-AF65-F5344CB8AC3E}">
        <p14:creationId xmlns:p14="http://schemas.microsoft.com/office/powerpoint/2010/main" val="98691022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GB" dirty="0" smtClean="0"/>
              <a:t>Security : can we quantify to aid planning?</a:t>
            </a:r>
          </a:p>
        </p:txBody>
      </p:sp>
      <p:sp>
        <p:nvSpPr>
          <p:cNvPr id="14340" name="Rectangle 3"/>
          <p:cNvSpPr>
            <a:spLocks noGrp="1" noChangeArrowheads="1"/>
          </p:cNvSpPr>
          <p:nvPr>
            <p:ph idx="1"/>
          </p:nvPr>
        </p:nvSpPr>
        <p:spPr/>
        <p:txBody>
          <a:bodyPr/>
          <a:lstStyle/>
          <a:p>
            <a:pPr>
              <a:buNone/>
            </a:pPr>
            <a:r>
              <a:rPr lang="en-GB" sz="1600" b="1" dirty="0" smtClean="0"/>
              <a:t>What is the optimum balance?</a:t>
            </a:r>
          </a:p>
          <a:p>
            <a:pPr>
              <a:buNone/>
            </a:pPr>
            <a:endParaRPr lang="en-GB" sz="1600" b="1" dirty="0" smtClean="0"/>
          </a:p>
          <a:p>
            <a:pPr>
              <a:buNone/>
            </a:pPr>
            <a:r>
              <a:rPr lang="en-GB" sz="1600" b="1" dirty="0" smtClean="0"/>
              <a:t>Within infrastructure:</a:t>
            </a:r>
          </a:p>
          <a:p>
            <a:r>
              <a:rPr lang="en-GB" sz="1600" b="1" dirty="0" smtClean="0">
                <a:solidFill>
                  <a:srgbClr val="FF0000"/>
                </a:solidFill>
              </a:rPr>
              <a:t>Transmission</a:t>
            </a:r>
          </a:p>
          <a:p>
            <a:r>
              <a:rPr lang="en-GB" sz="1600" b="1" dirty="0" smtClean="0">
                <a:solidFill>
                  <a:schemeClr val="accent2">
                    <a:lumMod val="50000"/>
                  </a:schemeClr>
                </a:solidFill>
              </a:rPr>
              <a:t>Storage</a:t>
            </a:r>
          </a:p>
          <a:p>
            <a:r>
              <a:rPr lang="en-GB" sz="1600" b="1" dirty="0" smtClean="0">
                <a:solidFill>
                  <a:srgbClr val="7030A0"/>
                </a:solidFill>
              </a:rPr>
              <a:t>Conversion capacity</a:t>
            </a:r>
          </a:p>
          <a:p>
            <a:pPr>
              <a:buNone/>
            </a:pPr>
            <a:endParaRPr lang="en-GB" sz="1600" b="1" dirty="0" smtClean="0"/>
          </a:p>
          <a:p>
            <a:pPr>
              <a:buNone/>
            </a:pPr>
            <a:r>
              <a:rPr lang="en-GB" sz="1600" b="1" dirty="0" smtClean="0"/>
              <a:t>Between infrastructure and other security measures:</a:t>
            </a:r>
          </a:p>
          <a:p>
            <a:r>
              <a:rPr lang="en-GB" sz="1600" b="1" dirty="0" smtClean="0">
                <a:solidFill>
                  <a:srgbClr val="00B050"/>
                </a:solidFill>
              </a:rPr>
              <a:t>Demand management</a:t>
            </a:r>
            <a:r>
              <a:rPr lang="en-GB" sz="1600" b="1" dirty="0" smtClean="0"/>
              <a:t> </a:t>
            </a:r>
            <a:r>
              <a:rPr lang="en-GB" sz="1600" b="1" dirty="0" smtClean="0">
                <a:solidFill>
                  <a:srgbClr val="00B050"/>
                </a:solidFill>
              </a:rPr>
              <a:t>– efficiency and load management</a:t>
            </a:r>
          </a:p>
          <a:p>
            <a:r>
              <a:rPr lang="en-GB" sz="1600" b="1" dirty="0" smtClean="0">
                <a:solidFill>
                  <a:srgbClr val="00B050"/>
                </a:solidFill>
              </a:rPr>
              <a:t>Renewable energy</a:t>
            </a:r>
          </a:p>
          <a:p>
            <a:endParaRPr lang="en-GB" sz="1600" b="1" dirty="0" smtClean="0"/>
          </a:p>
          <a:p>
            <a:pPr>
              <a:buNone/>
            </a:pPr>
            <a:r>
              <a:rPr lang="en-GB" sz="1600" b="1" dirty="0" smtClean="0"/>
              <a:t>The modelling challenge</a:t>
            </a:r>
          </a:p>
          <a:p>
            <a:r>
              <a:rPr lang="en-GB" sz="1600" b="1" dirty="0" smtClean="0">
                <a:solidFill>
                  <a:schemeClr val="accent2">
                    <a:lumMod val="75000"/>
                  </a:schemeClr>
                </a:solidFill>
              </a:rPr>
              <a:t>Technical</a:t>
            </a:r>
            <a:r>
              <a:rPr lang="en-GB" sz="1600" b="1" dirty="0" smtClean="0"/>
              <a:t>: </a:t>
            </a:r>
            <a:r>
              <a:rPr lang="en-GB" sz="1600" dirty="0" smtClean="0"/>
              <a:t>dynamic spatiotemporal systems modelling at short time periods over many countries</a:t>
            </a:r>
          </a:p>
          <a:p>
            <a:r>
              <a:rPr lang="en-GB" sz="1600" b="1" dirty="0" smtClean="0">
                <a:solidFill>
                  <a:srgbClr val="0070C0"/>
                </a:solidFill>
              </a:rPr>
              <a:t>Other dimensions</a:t>
            </a:r>
            <a:r>
              <a:rPr lang="en-GB" sz="1600" b="1" dirty="0" smtClean="0"/>
              <a:t>; </a:t>
            </a:r>
            <a:r>
              <a:rPr lang="en-GB" sz="1600" dirty="0" smtClean="0"/>
              <a:t>economic, political, environmental</a:t>
            </a:r>
          </a:p>
          <a:p>
            <a:endParaRPr lang="en-GB" sz="1600" b="1" dirty="0" smtClean="0"/>
          </a:p>
          <a:p>
            <a:endParaRPr lang="en-GB" sz="1600" b="1" dirty="0" smtClean="0"/>
          </a:p>
        </p:txBody>
      </p:sp>
      <p:sp>
        <p:nvSpPr>
          <p:cNvPr id="14338" name="Slide Number Placeholder 3"/>
          <p:cNvSpPr>
            <a:spLocks noGrp="1"/>
          </p:cNvSpPr>
          <p:nvPr>
            <p:ph type="sldNum" sz="quarter" idx="12"/>
          </p:nvPr>
        </p:nvSpPr>
        <p:spPr bwMode="auto">
          <a:prstGeom prst="rect">
            <a:avLst/>
          </a:prstGeom>
          <a:noFill/>
          <a:ln>
            <a:miter lim="800000"/>
            <a:headEnd/>
            <a:tailEnd/>
          </a:ln>
        </p:spPr>
        <p:txBody>
          <a:bodyPr/>
          <a:lstStyle/>
          <a:p>
            <a:pPr algn="r"/>
            <a:fld id="{E9BD31DE-205B-4222-B115-3C2813797934}" type="slidenum">
              <a:rPr lang="en-GB"/>
              <a:pPr algn="r"/>
              <a:t>16</a:t>
            </a:fld>
            <a:endParaRPr lang="en-GB"/>
          </a:p>
        </p:txBody>
      </p:sp>
    </p:spTree>
    <p:extLst>
      <p:ext uri="{BB962C8B-B14F-4D97-AF65-F5344CB8AC3E}">
        <p14:creationId xmlns:p14="http://schemas.microsoft.com/office/powerpoint/2010/main" val="192960509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GB" dirty="0" smtClean="0"/>
              <a:t>Energy security model - system</a:t>
            </a:r>
          </a:p>
        </p:txBody>
      </p:sp>
      <p:sp>
        <p:nvSpPr>
          <p:cNvPr id="5124" name="Rectangle 3"/>
          <p:cNvSpPr>
            <a:spLocks noGrp="1" noChangeArrowheads="1"/>
          </p:cNvSpPr>
          <p:nvPr>
            <p:ph idx="1"/>
          </p:nvPr>
        </p:nvSpPr>
        <p:spPr>
          <a:xfrm>
            <a:off x="683568" y="1340768"/>
            <a:ext cx="7815812" cy="4697427"/>
          </a:xfrm>
        </p:spPr>
        <p:txBody>
          <a:bodyPr/>
          <a:lstStyle/>
          <a:p>
            <a:pPr>
              <a:buNone/>
            </a:pPr>
            <a:r>
              <a:rPr lang="en-GB" sz="1200" dirty="0" smtClean="0"/>
              <a:t>A very simple illustrative service chain:</a:t>
            </a:r>
          </a:p>
          <a:p>
            <a:r>
              <a:rPr lang="en-GB" sz="1200" dirty="0" smtClean="0"/>
              <a:t>delivers 3 types of service – emergency, economic and leisure each with a different economic value per unit of energy</a:t>
            </a:r>
          </a:p>
          <a:p>
            <a:r>
              <a:rPr lang="en-GB" sz="1200" dirty="0" smtClean="0"/>
              <a:t>has 3 renewable sources, 2 distribution links, 1 store, each with an economic cost</a:t>
            </a:r>
          </a:p>
          <a:p>
            <a:pPr>
              <a:buFontTx/>
              <a:buNone/>
            </a:pPr>
            <a:endParaRPr lang="en-GB" sz="1200" b="1" dirty="0" smtClean="0">
              <a:solidFill>
                <a:srgbClr val="FF0000"/>
              </a:solidFill>
            </a:endParaRPr>
          </a:p>
          <a:p>
            <a:pPr>
              <a:buFontTx/>
              <a:buNone/>
            </a:pPr>
            <a:endParaRPr lang="en-GB" sz="1200" b="1" dirty="0" smtClean="0">
              <a:solidFill>
                <a:srgbClr val="FF0000"/>
              </a:solidFill>
            </a:endParaRPr>
          </a:p>
          <a:p>
            <a:pPr>
              <a:buFontTx/>
              <a:buNone/>
            </a:pPr>
            <a:endParaRPr lang="en-GB" sz="1200" b="1" dirty="0">
              <a:solidFill>
                <a:srgbClr val="FF0000"/>
              </a:solidFill>
            </a:endParaRPr>
          </a:p>
          <a:p>
            <a:pPr>
              <a:buFontTx/>
              <a:buNone/>
            </a:pPr>
            <a:endParaRPr lang="en-GB" sz="1200" b="1" dirty="0" smtClean="0">
              <a:solidFill>
                <a:srgbClr val="FF0000"/>
              </a:solidFill>
            </a:endParaRPr>
          </a:p>
          <a:p>
            <a:pPr>
              <a:buFontTx/>
              <a:buNone/>
            </a:pPr>
            <a:endParaRPr lang="en-GB" sz="1200" b="1" dirty="0" smtClean="0">
              <a:solidFill>
                <a:srgbClr val="FF0000"/>
              </a:solidFill>
            </a:endParaRPr>
          </a:p>
          <a:p>
            <a:pPr>
              <a:buFontTx/>
              <a:buNone/>
            </a:pPr>
            <a:endParaRPr lang="en-GB" sz="1200" b="1" dirty="0" smtClean="0">
              <a:solidFill>
                <a:srgbClr val="FF0000"/>
              </a:solidFill>
            </a:endParaRPr>
          </a:p>
          <a:p>
            <a:pPr>
              <a:buFontTx/>
              <a:buNone/>
            </a:pPr>
            <a:endParaRPr lang="en-GB" sz="1200" b="1" dirty="0">
              <a:solidFill>
                <a:srgbClr val="FF0000"/>
              </a:solidFill>
            </a:endParaRPr>
          </a:p>
          <a:p>
            <a:pPr>
              <a:buFontTx/>
              <a:buNone/>
            </a:pPr>
            <a:endParaRPr lang="en-GB" sz="1200" b="1" dirty="0" smtClean="0">
              <a:solidFill>
                <a:srgbClr val="FF0000"/>
              </a:solidFill>
            </a:endParaRPr>
          </a:p>
          <a:p>
            <a:pPr>
              <a:buFontTx/>
              <a:buNone/>
            </a:pPr>
            <a:endParaRPr lang="en-GB" sz="1200" b="1" dirty="0" smtClean="0">
              <a:solidFill>
                <a:srgbClr val="FF0000"/>
              </a:solidFill>
            </a:endParaRPr>
          </a:p>
          <a:p>
            <a:pPr>
              <a:buNone/>
            </a:pPr>
            <a:r>
              <a:rPr lang="en-GB" sz="1200" dirty="0" smtClean="0"/>
              <a:t>This system operates in across time periods (minutes, hours, days…)</a:t>
            </a:r>
            <a:endParaRPr lang="en-GB" sz="1200" dirty="0"/>
          </a:p>
          <a:p>
            <a:pPr>
              <a:buFontTx/>
              <a:buNone/>
            </a:pPr>
            <a:endParaRPr lang="en-GB" sz="1200" b="1" dirty="0" smtClean="0">
              <a:solidFill>
                <a:srgbClr val="FF0000"/>
              </a:solidFill>
            </a:endParaRPr>
          </a:p>
          <a:p>
            <a:pPr>
              <a:buFontTx/>
              <a:buNone/>
            </a:pPr>
            <a:r>
              <a:rPr lang="en-GB" sz="1200" dirty="0" smtClean="0"/>
              <a:t>Each individual component has a probability of: </a:t>
            </a:r>
          </a:p>
          <a:p>
            <a:pPr>
              <a:buFont typeface="+mj-lt"/>
              <a:buAutoNum type="arabicPeriod"/>
            </a:pPr>
            <a:r>
              <a:rPr lang="en-GB" sz="1200" dirty="0" smtClean="0"/>
              <a:t>Initial failure in a time period</a:t>
            </a:r>
          </a:p>
          <a:p>
            <a:pPr>
              <a:buFont typeface="+mj-lt"/>
              <a:buAutoNum type="arabicPeriod"/>
            </a:pPr>
            <a:r>
              <a:rPr lang="en-GB" sz="1200" dirty="0" smtClean="0"/>
              <a:t>Continuing failure in subsequent time periods (e.g. probability of being mended) - autocorrelation</a:t>
            </a:r>
          </a:p>
          <a:p>
            <a:pPr marL="0" indent="0">
              <a:buNone/>
            </a:pPr>
            <a:r>
              <a:rPr lang="en-GB" sz="1200" dirty="0" smtClean="0"/>
              <a:t>Additionally, renewables have non-random probabilities of intensity – most renewables have natural cycles.</a:t>
            </a:r>
          </a:p>
          <a:p>
            <a:pPr marL="0" indent="0">
              <a:buNone/>
            </a:pPr>
            <a:endParaRPr lang="en-GB" sz="1200" dirty="0" smtClean="0"/>
          </a:p>
          <a:p>
            <a:pPr>
              <a:buFontTx/>
              <a:buNone/>
            </a:pPr>
            <a:r>
              <a:rPr lang="en-GB" sz="1200" dirty="0" smtClean="0">
                <a:solidFill>
                  <a:srgbClr val="FF0000"/>
                </a:solidFill>
              </a:rPr>
              <a:t>[These probabilities might be dependent – i.e. probability of failure of 1 component is dependent on another, or covariant on an exogenous factor (e.g. weather), but this is not modelled here.]</a:t>
            </a:r>
          </a:p>
          <a:p>
            <a:pPr>
              <a:buFontTx/>
              <a:buNone/>
            </a:pPr>
            <a:endParaRPr lang="en-GB" dirty="0" smtClean="0"/>
          </a:p>
        </p:txBody>
      </p:sp>
      <p:sp>
        <p:nvSpPr>
          <p:cNvPr id="5122" name="Slide Number Placeholder 3"/>
          <p:cNvSpPr>
            <a:spLocks noGrp="1"/>
          </p:cNvSpPr>
          <p:nvPr>
            <p:ph type="sldNum" sz="quarter" idx="12"/>
          </p:nvPr>
        </p:nvSpPr>
        <p:spPr bwMode="auto">
          <a:prstGeom prst="rect">
            <a:avLst/>
          </a:prstGeom>
          <a:noFill/>
          <a:ln>
            <a:miter lim="800000"/>
            <a:headEnd/>
            <a:tailEnd/>
          </a:ln>
        </p:spPr>
        <p:txBody>
          <a:bodyPr/>
          <a:lstStyle/>
          <a:p>
            <a:pPr algn="r"/>
            <a:fld id="{A6C52620-3C56-4320-AAB2-562BE0BD0E56}" type="slidenum">
              <a:rPr lang="en-GB"/>
              <a:pPr algn="r"/>
              <a:t>17</a:t>
            </a:fld>
            <a:endParaRPr lang="en-GB"/>
          </a:p>
        </p:txBody>
      </p:sp>
      <p:pic>
        <p:nvPicPr>
          <p:cNvPr id="8067089"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6592" y="2564904"/>
            <a:ext cx="6463760" cy="144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091713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23528" y="1208442"/>
            <a:ext cx="7815812" cy="5100878"/>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1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200">
                <a:solidFill>
                  <a:schemeClr val="tx1"/>
                </a:solidFill>
                <a:latin typeface="+mn-lt"/>
              </a:defRPr>
            </a:lvl2pPr>
            <a:lvl3pPr marL="1143000" indent="-228600" algn="l" rtl="0" eaLnBrk="1" fontAlgn="base" hangingPunct="1">
              <a:spcBef>
                <a:spcPct val="20000"/>
              </a:spcBef>
              <a:spcAft>
                <a:spcPct val="0"/>
              </a:spcAft>
              <a:buChar char="•"/>
              <a:defRPr sz="1200">
                <a:solidFill>
                  <a:schemeClr val="tx1"/>
                </a:solidFill>
                <a:latin typeface="+mn-lt"/>
              </a:defRPr>
            </a:lvl3pPr>
            <a:lvl4pPr marL="1600200" indent="-228600" algn="l" rtl="0" eaLnBrk="1" fontAlgn="base" hangingPunct="1">
              <a:spcBef>
                <a:spcPct val="20000"/>
              </a:spcBef>
              <a:spcAft>
                <a:spcPct val="0"/>
              </a:spcAft>
              <a:buChar char="–"/>
              <a:defRPr sz="12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a:lstStyle>
          <a:p>
            <a:pPr>
              <a:buFontTx/>
              <a:buNone/>
            </a:pPr>
            <a:r>
              <a:rPr lang="en-GB" sz="1200" dirty="0" smtClean="0"/>
              <a:t>The chart shows the variation over a sample time of:</a:t>
            </a:r>
          </a:p>
          <a:p>
            <a:r>
              <a:rPr lang="en-GB" sz="1200" dirty="0" smtClean="0"/>
              <a:t>Energy service demands (shaded areas) and supplies (red line)</a:t>
            </a:r>
          </a:p>
          <a:p>
            <a:r>
              <a:rPr lang="en-GB" sz="1200" dirty="0" smtClean="0"/>
              <a:t>Primary supply (blue line)</a:t>
            </a:r>
          </a:p>
          <a:p>
            <a:r>
              <a:rPr lang="en-GB" sz="1200" dirty="0" smtClean="0"/>
              <a:t>Storage (black squares)</a:t>
            </a:r>
          </a:p>
          <a:p>
            <a:r>
              <a:rPr lang="en-GB" sz="1200" dirty="0" err="1" smtClean="0"/>
              <a:t>Unserved</a:t>
            </a:r>
            <a:r>
              <a:rPr lang="en-GB" sz="1200" dirty="0" smtClean="0"/>
              <a:t> energy service </a:t>
            </a:r>
            <a:r>
              <a:rPr lang="en-GB" sz="1200" dirty="0"/>
              <a:t>of supply (columns)</a:t>
            </a:r>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smtClean="0"/>
          </a:p>
          <a:p>
            <a:pPr>
              <a:buFontTx/>
              <a:buNone/>
            </a:pPr>
            <a:r>
              <a:rPr lang="en-GB" sz="1200" b="1" dirty="0" smtClean="0">
                <a:solidFill>
                  <a:srgbClr val="FF0000"/>
                </a:solidFill>
              </a:rPr>
              <a:t>Note: </a:t>
            </a:r>
            <a:r>
              <a:rPr lang="en-GB" sz="1200" b="1" dirty="0">
                <a:solidFill>
                  <a:srgbClr val="FF0000"/>
                </a:solidFill>
              </a:rPr>
              <a:t>t</a:t>
            </a:r>
            <a:r>
              <a:rPr lang="en-GB" sz="1200" b="1" dirty="0" smtClean="0">
                <a:solidFill>
                  <a:srgbClr val="FF0000"/>
                </a:solidFill>
              </a:rPr>
              <a:t>his a system with a high probability of service loss for illustration</a:t>
            </a:r>
          </a:p>
          <a:p>
            <a:pPr>
              <a:buFontTx/>
              <a:buNone/>
            </a:pPr>
            <a:endParaRPr lang="en-GB" dirty="0" smtClean="0">
              <a:solidFill>
                <a:srgbClr val="FF0000"/>
              </a:solidFill>
            </a:endParaRPr>
          </a:p>
        </p:txBody>
      </p:sp>
      <p:sp>
        <p:nvSpPr>
          <p:cNvPr id="5123" name="Rectangle 2"/>
          <p:cNvSpPr>
            <a:spLocks noGrp="1" noChangeArrowheads="1"/>
          </p:cNvSpPr>
          <p:nvPr>
            <p:ph type="title"/>
          </p:nvPr>
        </p:nvSpPr>
        <p:spPr/>
        <p:txBody>
          <a:bodyPr/>
          <a:lstStyle/>
          <a:p>
            <a:r>
              <a:rPr lang="en-GB" dirty="0" smtClean="0"/>
              <a:t>Energy security model – system operation</a:t>
            </a:r>
          </a:p>
        </p:txBody>
      </p:sp>
      <p:sp>
        <p:nvSpPr>
          <p:cNvPr id="5122" name="Slide Number Placeholder 3"/>
          <p:cNvSpPr>
            <a:spLocks noGrp="1"/>
          </p:cNvSpPr>
          <p:nvPr>
            <p:ph type="sldNum" sz="quarter" idx="12"/>
          </p:nvPr>
        </p:nvSpPr>
        <p:spPr bwMode="auto">
          <a:prstGeom prst="rect">
            <a:avLst/>
          </a:prstGeom>
          <a:noFill/>
          <a:ln>
            <a:miter lim="800000"/>
            <a:headEnd/>
            <a:tailEnd/>
          </a:ln>
        </p:spPr>
        <p:txBody>
          <a:bodyPr/>
          <a:lstStyle/>
          <a:p>
            <a:pPr algn="r"/>
            <a:fld id="{A6C52620-3C56-4320-AAB2-562BE0BD0E56}" type="slidenum">
              <a:rPr lang="en-GB"/>
              <a:pPr algn="r"/>
              <a:t>18</a:t>
            </a:fld>
            <a:endParaRPr lang="en-GB"/>
          </a:p>
        </p:txBody>
      </p:sp>
      <p:pic>
        <p:nvPicPr>
          <p:cNvPr id="806810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298" y="2636912"/>
            <a:ext cx="8662212" cy="2949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908880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23528" y="1208442"/>
            <a:ext cx="7815812" cy="5100878"/>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1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200">
                <a:solidFill>
                  <a:schemeClr val="tx1"/>
                </a:solidFill>
                <a:latin typeface="+mn-lt"/>
              </a:defRPr>
            </a:lvl2pPr>
            <a:lvl3pPr marL="1143000" indent="-228600" algn="l" rtl="0" eaLnBrk="1" fontAlgn="base" hangingPunct="1">
              <a:spcBef>
                <a:spcPct val="20000"/>
              </a:spcBef>
              <a:spcAft>
                <a:spcPct val="0"/>
              </a:spcAft>
              <a:buChar char="•"/>
              <a:defRPr sz="1200">
                <a:solidFill>
                  <a:schemeClr val="tx1"/>
                </a:solidFill>
                <a:latin typeface="+mn-lt"/>
              </a:defRPr>
            </a:lvl3pPr>
            <a:lvl4pPr marL="1600200" indent="-228600" algn="l" rtl="0" eaLnBrk="1" fontAlgn="base" hangingPunct="1">
              <a:spcBef>
                <a:spcPct val="20000"/>
              </a:spcBef>
              <a:spcAft>
                <a:spcPct val="0"/>
              </a:spcAft>
              <a:buChar char="–"/>
              <a:defRPr sz="12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a:lstStyle>
          <a:p>
            <a:pPr>
              <a:buFontTx/>
              <a:buNone/>
            </a:pPr>
            <a:r>
              <a:rPr lang="en-GB" sz="1200" dirty="0" smtClean="0"/>
              <a:t>This </a:t>
            </a:r>
            <a:r>
              <a:rPr lang="en-GB" sz="1200" dirty="0" smtClean="0">
                <a:solidFill>
                  <a:srgbClr val="FF0000"/>
                </a:solidFill>
              </a:rPr>
              <a:t>animation</a:t>
            </a:r>
            <a:r>
              <a:rPr lang="en-GB" sz="1200" dirty="0" smtClean="0"/>
              <a:t> (it should run automatically) shows random sampling of a given number of time periods.</a:t>
            </a:r>
          </a:p>
          <a:p>
            <a:pPr>
              <a:buFontTx/>
              <a:buNone/>
            </a:pPr>
            <a:r>
              <a:rPr lang="en-GB" sz="1200" dirty="0" smtClean="0"/>
              <a:t>[You may need to enable playback]</a:t>
            </a: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dirty="0" smtClean="0">
              <a:solidFill>
                <a:srgbClr val="FF0000"/>
              </a:solidFill>
            </a:endParaRPr>
          </a:p>
        </p:txBody>
      </p:sp>
      <p:sp>
        <p:nvSpPr>
          <p:cNvPr id="5123" name="Rectangle 2"/>
          <p:cNvSpPr>
            <a:spLocks noGrp="1" noChangeArrowheads="1"/>
          </p:cNvSpPr>
          <p:nvPr>
            <p:ph type="title"/>
          </p:nvPr>
        </p:nvSpPr>
        <p:spPr/>
        <p:txBody>
          <a:bodyPr/>
          <a:lstStyle/>
          <a:p>
            <a:r>
              <a:rPr lang="en-GB" dirty="0" smtClean="0"/>
              <a:t>Energy security model – system operation</a:t>
            </a:r>
          </a:p>
        </p:txBody>
      </p:sp>
      <p:sp>
        <p:nvSpPr>
          <p:cNvPr id="5122" name="Slide Number Placeholder 3"/>
          <p:cNvSpPr>
            <a:spLocks noGrp="1"/>
          </p:cNvSpPr>
          <p:nvPr>
            <p:ph type="sldNum" sz="quarter" idx="12"/>
          </p:nvPr>
        </p:nvSpPr>
        <p:spPr bwMode="auto">
          <a:prstGeom prst="rect">
            <a:avLst/>
          </a:prstGeom>
          <a:noFill/>
          <a:ln>
            <a:miter lim="800000"/>
            <a:headEnd/>
            <a:tailEnd/>
          </a:ln>
        </p:spPr>
        <p:txBody>
          <a:bodyPr/>
          <a:lstStyle/>
          <a:p>
            <a:pPr algn="r"/>
            <a:fld id="{A6C52620-3C56-4320-AAB2-562BE0BD0E56}" type="slidenum">
              <a:rPr lang="en-GB"/>
              <a:pPr algn="r"/>
              <a:t>19</a:t>
            </a:fld>
            <a:endParaRPr lang="en-GB"/>
          </a:p>
        </p:txBody>
      </p:sp>
      <p:pic>
        <p:nvPicPr>
          <p:cNvPr id="3" name="SecuritySim.avi">
            <a:hlinkClick r:id="" action="ppaction://media"/>
          </p:cNvPr>
          <p:cNvPicPr>
            <a:picLocks noChangeAspect="1"/>
          </p:cNvPicPr>
          <p:nvPr>
            <a:videoFile r:link="rId1"/>
            <p:extLst>
              <p:ext uri="{DAA4B4D4-6D71-4841-9C94-3DE7FCFB9230}">
                <p14:media xmlns:p14="http://schemas.microsoft.com/office/powerpoint/2010/main" r:embed="rId2">
                  <p14:trim st="2605.4098"/>
                </p14:media>
              </p:ext>
            </p:extLst>
          </p:nvPr>
        </p:nvPicPr>
        <p:blipFill>
          <a:blip r:embed="rId5" cstate="print"/>
          <a:stretch>
            <a:fillRect/>
          </a:stretch>
        </p:blipFill>
        <p:spPr>
          <a:xfrm>
            <a:off x="16350" y="2204864"/>
            <a:ext cx="9144000" cy="3244850"/>
          </a:xfrm>
          <a:prstGeom prst="rect">
            <a:avLst/>
          </a:prstGeom>
        </p:spPr>
      </p:pic>
    </p:spTree>
    <p:extLst>
      <p:ext uri="{BB962C8B-B14F-4D97-AF65-F5344CB8AC3E}">
        <p14:creationId xmlns:p14="http://schemas.microsoft.com/office/powerpoint/2010/main" val="40060890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12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with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6"/>
          <p:cNvSpPr>
            <a:spLocks noGrp="1"/>
          </p:cNvSpPr>
          <p:nvPr>
            <p:ph type="sldNum" sz="quarter" idx="4294967295"/>
          </p:nvPr>
        </p:nvSpPr>
        <p:spPr bwMode="auto">
          <a:xfrm>
            <a:off x="6553200" y="6245225"/>
            <a:ext cx="2133600" cy="476250"/>
          </a:xfrm>
          <a:prstGeom prst="rect">
            <a:avLst/>
          </a:prstGeom>
          <a:noFill/>
          <a:ln>
            <a:miter lim="800000"/>
            <a:headEnd/>
            <a:tailEnd/>
          </a:ln>
        </p:spPr>
        <p:txBody>
          <a:bodyPr/>
          <a:lstStyle/>
          <a:p>
            <a:pPr algn="r"/>
            <a:fld id="{6938B021-341C-4B87-97A0-FD8DB133D65D}" type="slidenum">
              <a:rPr lang="en-US"/>
              <a:pPr algn="r"/>
              <a:t>2</a:t>
            </a:fld>
            <a:endParaRPr lang="en-US"/>
          </a:p>
        </p:txBody>
      </p:sp>
      <p:sp>
        <p:nvSpPr>
          <p:cNvPr id="12291" name="Rectangle 3"/>
          <p:cNvSpPr>
            <a:spLocks noGrp="1" noChangeArrowheads="1"/>
          </p:cNvSpPr>
          <p:nvPr>
            <p:ph type="title"/>
          </p:nvPr>
        </p:nvSpPr>
        <p:spPr>
          <a:xfrm>
            <a:off x="395288" y="620713"/>
            <a:ext cx="8229600" cy="360362"/>
          </a:xfrm>
        </p:spPr>
        <p:txBody>
          <a:bodyPr/>
          <a:lstStyle/>
          <a:p>
            <a:pPr eaLnBrk="1" hangingPunct="1"/>
            <a:r>
              <a:rPr lang="en-US" sz="1500" smtClean="0"/>
              <a:t>Homo sapiens</a:t>
            </a:r>
          </a:p>
        </p:txBody>
      </p:sp>
      <p:sp>
        <p:nvSpPr>
          <p:cNvPr id="12292" name="Rectangle 4"/>
          <p:cNvSpPr>
            <a:spLocks noGrp="1" noChangeArrowheads="1"/>
          </p:cNvSpPr>
          <p:nvPr>
            <p:ph type="body" sz="half" idx="1"/>
          </p:nvPr>
        </p:nvSpPr>
        <p:spPr>
          <a:noFill/>
        </p:spPr>
        <p:txBody>
          <a:bodyPr/>
          <a:lstStyle/>
          <a:p>
            <a:pPr eaLnBrk="1" hangingPunct="1"/>
            <a:endParaRPr lang="en-US" sz="1200" smtClean="0"/>
          </a:p>
          <a:p>
            <a:pPr eaLnBrk="1" hangingPunct="1"/>
            <a:endParaRPr lang="en-US" sz="1200" smtClean="0"/>
          </a:p>
        </p:txBody>
      </p:sp>
      <p:sp>
        <p:nvSpPr>
          <p:cNvPr id="12293" name="Rectangle 5"/>
          <p:cNvSpPr>
            <a:spLocks noChangeArrowheads="1"/>
          </p:cNvSpPr>
          <p:nvPr/>
        </p:nvSpPr>
        <p:spPr bwMode="auto">
          <a:xfrm>
            <a:off x="357188" y="1071563"/>
            <a:ext cx="3311525" cy="4824412"/>
          </a:xfrm>
          <a:prstGeom prst="rect">
            <a:avLst/>
          </a:prstGeom>
          <a:noFill/>
          <a:ln w="9525">
            <a:noFill/>
            <a:miter lim="800000"/>
            <a:headEnd/>
            <a:tailEnd/>
          </a:ln>
        </p:spPr>
        <p:txBody>
          <a:bodyPr/>
          <a:lstStyle/>
          <a:p>
            <a:pPr marL="342900" indent="-342900">
              <a:spcBef>
                <a:spcPct val="20000"/>
              </a:spcBef>
              <a:buFontTx/>
              <a:buChar char="•"/>
            </a:pPr>
            <a:r>
              <a:rPr lang="en-US" sz="1200" dirty="0"/>
              <a:t>Energy and material demands</a:t>
            </a:r>
          </a:p>
          <a:p>
            <a:pPr marL="742950" lvl="1" indent="-285750">
              <a:spcBef>
                <a:spcPct val="20000"/>
              </a:spcBef>
              <a:buFontTx/>
              <a:buChar char="–"/>
            </a:pPr>
            <a:r>
              <a:rPr lang="en-US" sz="1200" dirty="0"/>
              <a:t>tissue formation and maintenance</a:t>
            </a:r>
          </a:p>
          <a:p>
            <a:pPr marL="742950" lvl="1" indent="-285750">
              <a:spcBef>
                <a:spcPct val="20000"/>
              </a:spcBef>
              <a:buFontTx/>
              <a:buChar char="–"/>
            </a:pPr>
            <a:r>
              <a:rPr lang="en-US" sz="1200" dirty="0"/>
              <a:t>keeping warm, keeping cool</a:t>
            </a:r>
          </a:p>
          <a:p>
            <a:pPr marL="742950" lvl="1" indent="-285750">
              <a:spcBef>
                <a:spcPct val="20000"/>
              </a:spcBef>
              <a:buFontTx/>
              <a:buChar char="–"/>
            </a:pPr>
            <a:r>
              <a:rPr lang="en-US" sz="1200" dirty="0"/>
              <a:t>movement</a:t>
            </a:r>
          </a:p>
          <a:p>
            <a:pPr marL="742950" lvl="1" indent="-285750">
              <a:spcBef>
                <a:spcPct val="20000"/>
              </a:spcBef>
              <a:buFontTx/>
              <a:buChar char="–"/>
            </a:pPr>
            <a:r>
              <a:rPr lang="en-US" sz="1200" dirty="0"/>
              <a:t>information processing</a:t>
            </a:r>
          </a:p>
          <a:p>
            <a:pPr marL="342900" indent="-342900">
              <a:spcBef>
                <a:spcPct val="20000"/>
              </a:spcBef>
              <a:buFontTx/>
              <a:buChar char="•"/>
            </a:pPr>
            <a:endParaRPr lang="en-US" sz="1200" dirty="0"/>
          </a:p>
          <a:p>
            <a:pPr marL="342900" indent="-342900">
              <a:spcBef>
                <a:spcPct val="20000"/>
              </a:spcBef>
              <a:buFontTx/>
              <a:buChar char="•"/>
            </a:pPr>
            <a:r>
              <a:rPr lang="en-US" sz="1200" dirty="0"/>
              <a:t>Energy from </a:t>
            </a:r>
            <a:r>
              <a:rPr lang="en-US" sz="1200" dirty="0" err="1"/>
              <a:t>oxidising</a:t>
            </a:r>
            <a:r>
              <a:rPr lang="en-US" sz="1200" dirty="0"/>
              <a:t> carbon in food, renewable biomass</a:t>
            </a:r>
          </a:p>
          <a:p>
            <a:pPr marL="342900" indent="-342900">
              <a:spcBef>
                <a:spcPct val="20000"/>
              </a:spcBef>
              <a:buFontTx/>
              <a:buChar char="•"/>
            </a:pPr>
            <a:r>
              <a:rPr lang="en-GB" sz="1200" dirty="0"/>
              <a:t>Refined control systems to minimise energy and water consumption</a:t>
            </a:r>
          </a:p>
          <a:p>
            <a:pPr marL="342900" indent="-342900">
              <a:spcBef>
                <a:spcPct val="20000"/>
              </a:spcBef>
              <a:buFontTx/>
              <a:buChar char="•"/>
            </a:pPr>
            <a:r>
              <a:rPr lang="en-GB" sz="1200" dirty="0"/>
              <a:t>Comfort is when energy and water consumption is minimised	</a:t>
            </a:r>
          </a:p>
          <a:p>
            <a:pPr marL="742950" lvl="1" indent="-285750">
              <a:spcBef>
                <a:spcPct val="20000"/>
              </a:spcBef>
              <a:buFontTx/>
              <a:buChar char="–"/>
            </a:pPr>
            <a:endParaRPr lang="en-GB" sz="1400" dirty="0"/>
          </a:p>
          <a:p>
            <a:pPr marL="342900" indent="-342900">
              <a:spcBef>
                <a:spcPct val="20000"/>
              </a:spcBef>
            </a:pPr>
            <a:r>
              <a:rPr lang="en-GB" sz="1400" b="1" dirty="0"/>
              <a:t>Most </a:t>
            </a:r>
            <a:r>
              <a:rPr lang="en-GB" sz="1400" b="1" dirty="0" err="1"/>
              <a:t>exosomatic</a:t>
            </a:r>
            <a:r>
              <a:rPr lang="en-GB" sz="1400" b="1" dirty="0"/>
              <a:t> services (buildings, transport) designed to minimise </a:t>
            </a:r>
            <a:r>
              <a:rPr lang="en-GB" sz="1400" b="1" dirty="0" err="1"/>
              <a:t>endosomatic</a:t>
            </a:r>
            <a:r>
              <a:rPr lang="en-GB" sz="1400" b="1" dirty="0"/>
              <a:t> energy consumption, to achieve comfort  – this is a basic driver of energy demand</a:t>
            </a:r>
          </a:p>
          <a:p>
            <a:pPr marL="342900" indent="-342900">
              <a:spcBef>
                <a:spcPct val="20000"/>
              </a:spcBef>
            </a:pPr>
            <a:r>
              <a:rPr lang="en-GB" sz="1400" dirty="0"/>
              <a:t>e.g. 10% UK energy &amp; emissions to keep warm air next to skin</a:t>
            </a:r>
            <a:endParaRPr lang="en-US" sz="1400" dirty="0"/>
          </a:p>
          <a:p>
            <a:pPr marL="342900" indent="-342900">
              <a:spcBef>
                <a:spcPct val="20000"/>
              </a:spcBef>
              <a:buFontTx/>
              <a:buChar char="•"/>
            </a:pPr>
            <a:endParaRPr lang="en-US" sz="1400" b="1" dirty="0"/>
          </a:p>
          <a:p>
            <a:pPr marL="342900" indent="-342900">
              <a:spcBef>
                <a:spcPct val="20000"/>
              </a:spcBef>
              <a:buFontTx/>
              <a:buChar char="•"/>
            </a:pPr>
            <a:endParaRPr lang="en-US" sz="1200" dirty="0"/>
          </a:p>
        </p:txBody>
      </p:sp>
      <p:pic>
        <p:nvPicPr>
          <p:cNvPr id="12294" name="Picture 8"/>
          <p:cNvPicPr>
            <a:picLocks noChangeAspect="1" noChangeArrowheads="1"/>
          </p:cNvPicPr>
          <p:nvPr/>
        </p:nvPicPr>
        <p:blipFill>
          <a:blip r:embed="rId3" cstate="print"/>
          <a:srcRect/>
          <a:stretch>
            <a:fillRect/>
          </a:stretch>
        </p:blipFill>
        <p:spPr bwMode="auto">
          <a:xfrm>
            <a:off x="3851275" y="1125538"/>
            <a:ext cx="5040313" cy="5000625"/>
          </a:xfrm>
          <a:prstGeom prst="rect">
            <a:avLst/>
          </a:prstGeom>
          <a:noFill/>
          <a:ln w="9525">
            <a:solidFill>
              <a:srgbClr val="008000"/>
            </a:solidFill>
            <a:miter lim="800000"/>
            <a:headEnd/>
            <a:tailEnd/>
          </a:ln>
        </p:spPr>
      </p:pic>
    </p:spTree>
    <p:extLst>
      <p:ext uri="{BB962C8B-B14F-4D97-AF65-F5344CB8AC3E}">
        <p14:creationId xmlns:p14="http://schemas.microsoft.com/office/powerpoint/2010/main" val="23052691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23528" y="1208442"/>
            <a:ext cx="7815812" cy="5100878"/>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1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200">
                <a:solidFill>
                  <a:schemeClr val="tx1"/>
                </a:solidFill>
                <a:latin typeface="+mn-lt"/>
              </a:defRPr>
            </a:lvl2pPr>
            <a:lvl3pPr marL="1143000" indent="-228600" algn="l" rtl="0" eaLnBrk="1" fontAlgn="base" hangingPunct="1">
              <a:spcBef>
                <a:spcPct val="20000"/>
              </a:spcBef>
              <a:spcAft>
                <a:spcPct val="0"/>
              </a:spcAft>
              <a:buChar char="•"/>
              <a:defRPr sz="1200">
                <a:solidFill>
                  <a:schemeClr val="tx1"/>
                </a:solidFill>
                <a:latin typeface="+mn-lt"/>
              </a:defRPr>
            </a:lvl3pPr>
            <a:lvl4pPr marL="1600200" indent="-228600" algn="l" rtl="0" eaLnBrk="1" fontAlgn="base" hangingPunct="1">
              <a:spcBef>
                <a:spcPct val="20000"/>
              </a:spcBef>
              <a:spcAft>
                <a:spcPct val="0"/>
              </a:spcAft>
              <a:buChar char="–"/>
              <a:defRPr sz="12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a:lstStyle>
          <a:p>
            <a:pPr>
              <a:buFontTx/>
              <a:buNone/>
            </a:pPr>
            <a:r>
              <a:rPr lang="en-GB" sz="1200" dirty="0" smtClean="0"/>
              <a:t>The model can then be run many times over a period of time with random probabilities.</a:t>
            </a:r>
          </a:p>
          <a:p>
            <a:pPr>
              <a:buFontTx/>
              <a:buNone/>
            </a:pPr>
            <a:r>
              <a:rPr lang="en-GB" sz="1200" dirty="0" smtClean="0"/>
              <a:t>The probability of different percentages of energy being </a:t>
            </a:r>
            <a:r>
              <a:rPr lang="en-GB" sz="1200" dirty="0" err="1" smtClean="0"/>
              <a:t>unserved</a:t>
            </a:r>
            <a:r>
              <a:rPr lang="en-GB" sz="1200" dirty="0" smtClean="0"/>
              <a:t> on average of the period is then found.</a:t>
            </a:r>
          </a:p>
          <a:p>
            <a:pPr>
              <a:buFontTx/>
              <a:buNone/>
            </a:pPr>
            <a:r>
              <a:rPr lang="en-GB" sz="1200" dirty="0" smtClean="0"/>
              <a:t>This is shown in the charts for emergency,, economic and leisure services.</a:t>
            </a:r>
          </a:p>
          <a:p>
            <a:pPr>
              <a:buFontTx/>
              <a:buNone/>
            </a:pPr>
            <a:r>
              <a:rPr lang="en-GB" sz="1200" dirty="0" smtClean="0"/>
              <a:t>.</a:t>
            </a: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smtClean="0"/>
          </a:p>
          <a:p>
            <a:pPr>
              <a:buFontTx/>
              <a:buNone/>
            </a:pPr>
            <a:endParaRPr lang="en-GB" dirty="0" smtClean="0">
              <a:solidFill>
                <a:srgbClr val="FF0000"/>
              </a:solidFill>
            </a:endParaRPr>
          </a:p>
        </p:txBody>
      </p:sp>
      <p:sp>
        <p:nvSpPr>
          <p:cNvPr id="5123" name="Rectangle 2"/>
          <p:cNvSpPr>
            <a:spLocks noGrp="1" noChangeArrowheads="1"/>
          </p:cNvSpPr>
          <p:nvPr>
            <p:ph type="title"/>
          </p:nvPr>
        </p:nvSpPr>
        <p:spPr/>
        <p:txBody>
          <a:bodyPr/>
          <a:lstStyle/>
          <a:p>
            <a:r>
              <a:rPr lang="en-GB" dirty="0" smtClean="0"/>
              <a:t>Energy security model – simulation sample</a:t>
            </a:r>
          </a:p>
        </p:txBody>
      </p:sp>
      <p:sp>
        <p:nvSpPr>
          <p:cNvPr id="5122" name="Slide Number Placeholder 3"/>
          <p:cNvSpPr>
            <a:spLocks noGrp="1"/>
          </p:cNvSpPr>
          <p:nvPr>
            <p:ph type="sldNum" sz="quarter" idx="12"/>
          </p:nvPr>
        </p:nvSpPr>
        <p:spPr bwMode="auto">
          <a:prstGeom prst="rect">
            <a:avLst/>
          </a:prstGeom>
          <a:noFill/>
          <a:ln>
            <a:miter lim="800000"/>
            <a:headEnd/>
            <a:tailEnd/>
          </a:ln>
        </p:spPr>
        <p:txBody>
          <a:bodyPr/>
          <a:lstStyle/>
          <a:p>
            <a:pPr algn="r"/>
            <a:fld id="{A6C52620-3C56-4320-AAB2-562BE0BD0E56}" type="slidenum">
              <a:rPr lang="en-GB"/>
              <a:pPr algn="r"/>
              <a:t>20</a:t>
            </a:fld>
            <a:endParaRPr lang="en-GB"/>
          </a:p>
        </p:txBody>
      </p:sp>
      <p:pic>
        <p:nvPicPr>
          <p:cNvPr id="8069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5" y="2402607"/>
            <a:ext cx="2224518" cy="2208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69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420888"/>
            <a:ext cx="4227934" cy="419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691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68679" y="4293096"/>
            <a:ext cx="2360946" cy="2343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3"/>
          <p:cNvSpPr>
            <a:spLocks noGrp="1" noChangeArrowheads="1"/>
          </p:cNvSpPr>
          <p:nvPr>
            <p:ph idx="1"/>
          </p:nvPr>
        </p:nvSpPr>
        <p:spPr>
          <a:xfrm>
            <a:off x="251520" y="2098019"/>
            <a:ext cx="4227934" cy="645737"/>
          </a:xfrm>
        </p:spPr>
        <p:txBody>
          <a:bodyPr/>
          <a:lstStyle/>
          <a:p>
            <a:pPr>
              <a:buFontTx/>
              <a:buNone/>
            </a:pPr>
            <a:r>
              <a:rPr lang="en-GB" sz="1200" dirty="0" smtClean="0"/>
              <a:t>In this chart, the </a:t>
            </a:r>
            <a:r>
              <a:rPr lang="en-GB" sz="1200" dirty="0"/>
              <a:t>probability of 15 % of energy being </a:t>
            </a:r>
            <a:r>
              <a:rPr lang="en-GB" sz="1200" dirty="0" err="1"/>
              <a:t>unserved</a:t>
            </a:r>
            <a:r>
              <a:rPr lang="en-GB" sz="1200" dirty="0"/>
              <a:t> is about 50% for leisure, 20% for economic, and 0% for emergency</a:t>
            </a:r>
            <a:endParaRPr lang="en-GB" sz="1200" dirty="0" smtClean="0"/>
          </a:p>
        </p:txBody>
      </p:sp>
      <p:sp>
        <p:nvSpPr>
          <p:cNvPr id="10" name="Rectangle 3"/>
          <p:cNvSpPr txBox="1">
            <a:spLocks noChangeArrowheads="1"/>
          </p:cNvSpPr>
          <p:nvPr/>
        </p:nvSpPr>
        <p:spPr bwMode="auto">
          <a:xfrm>
            <a:off x="4788025" y="2060848"/>
            <a:ext cx="4376563" cy="573145"/>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1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200">
                <a:solidFill>
                  <a:schemeClr val="tx1"/>
                </a:solidFill>
                <a:latin typeface="+mn-lt"/>
              </a:defRPr>
            </a:lvl2pPr>
            <a:lvl3pPr marL="1143000" indent="-228600" algn="l" rtl="0" eaLnBrk="1" fontAlgn="base" hangingPunct="1">
              <a:spcBef>
                <a:spcPct val="20000"/>
              </a:spcBef>
              <a:spcAft>
                <a:spcPct val="0"/>
              </a:spcAft>
              <a:buChar char="•"/>
              <a:defRPr sz="1200">
                <a:solidFill>
                  <a:schemeClr val="tx1"/>
                </a:solidFill>
                <a:latin typeface="+mn-lt"/>
              </a:defRPr>
            </a:lvl3pPr>
            <a:lvl4pPr marL="1600200" indent="-228600" algn="l" rtl="0" eaLnBrk="1" fontAlgn="base" hangingPunct="1">
              <a:spcBef>
                <a:spcPct val="20000"/>
              </a:spcBef>
              <a:spcAft>
                <a:spcPct val="0"/>
              </a:spcAft>
              <a:buChar char="–"/>
              <a:defRPr sz="12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a:lstStyle>
          <a:p>
            <a:pPr>
              <a:buFontTx/>
              <a:buNone/>
            </a:pPr>
            <a:r>
              <a:rPr lang="en-GB" sz="1200" dirty="0" smtClean="0"/>
              <a:t>In these, the probabilities </a:t>
            </a:r>
            <a:r>
              <a:rPr lang="en-GB" sz="1200" smtClean="0"/>
              <a:t>of unserved services </a:t>
            </a:r>
            <a:r>
              <a:rPr lang="en-GB" sz="1200" dirty="0" smtClean="0"/>
              <a:t>decrease as storage capacity is increased</a:t>
            </a:r>
          </a:p>
        </p:txBody>
      </p:sp>
    </p:spTree>
    <p:extLst>
      <p:ext uri="{BB962C8B-B14F-4D97-AF65-F5344CB8AC3E}">
        <p14:creationId xmlns:p14="http://schemas.microsoft.com/office/powerpoint/2010/main" val="334190742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23528" y="1208442"/>
            <a:ext cx="7815812" cy="5100878"/>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1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200">
                <a:solidFill>
                  <a:schemeClr val="tx1"/>
                </a:solidFill>
                <a:latin typeface="+mn-lt"/>
              </a:defRPr>
            </a:lvl2pPr>
            <a:lvl3pPr marL="1143000" indent="-228600" algn="l" rtl="0" eaLnBrk="1" fontAlgn="base" hangingPunct="1">
              <a:spcBef>
                <a:spcPct val="20000"/>
              </a:spcBef>
              <a:spcAft>
                <a:spcPct val="0"/>
              </a:spcAft>
              <a:buChar char="•"/>
              <a:defRPr sz="1200">
                <a:solidFill>
                  <a:schemeClr val="tx1"/>
                </a:solidFill>
                <a:latin typeface="+mn-lt"/>
              </a:defRPr>
            </a:lvl3pPr>
            <a:lvl4pPr marL="1600200" indent="-228600" algn="l" rtl="0" eaLnBrk="1" fontAlgn="base" hangingPunct="1">
              <a:spcBef>
                <a:spcPct val="20000"/>
              </a:spcBef>
              <a:spcAft>
                <a:spcPct val="0"/>
              </a:spcAft>
              <a:buChar char="–"/>
              <a:defRPr sz="12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a:lstStyle>
          <a:p>
            <a:pPr>
              <a:buFontTx/>
              <a:buNone/>
            </a:pPr>
            <a:r>
              <a:rPr lang="en-GB" sz="1200" dirty="0" smtClean="0"/>
              <a:t>The system can then be optimised by finding the least total cost over time of :</a:t>
            </a:r>
          </a:p>
          <a:p>
            <a:r>
              <a:rPr lang="en-GB" sz="1200" dirty="0" smtClean="0"/>
              <a:t>Service, both served and </a:t>
            </a:r>
            <a:r>
              <a:rPr lang="en-GB" sz="1200" dirty="0" err="1" smtClean="0"/>
              <a:t>unserved</a:t>
            </a:r>
            <a:r>
              <a:rPr lang="en-GB" sz="1200" dirty="0" smtClean="0"/>
              <a:t>. Different services have different values: e.g. emergency 1000 p/kWh, economic, 12 p/kWh and leisure 5p/kWh.</a:t>
            </a:r>
          </a:p>
          <a:p>
            <a:r>
              <a:rPr lang="en-GB" sz="1200" dirty="0" smtClean="0"/>
              <a:t>The components of energy supply with different capital and operating costs.</a:t>
            </a:r>
          </a:p>
          <a:p>
            <a:endParaRPr lang="en-GB" sz="1200" dirty="0"/>
          </a:p>
          <a:p>
            <a:pPr>
              <a:buFontTx/>
              <a:buNone/>
            </a:pPr>
            <a:r>
              <a:rPr lang="en-GB" sz="1200" dirty="0" smtClean="0"/>
              <a:t>The optimisation adjusts decision variables for the capacities of the supply chain components to find the minimum value of the objective function. In this example, the values and capacities of the optimum system components are as follows:</a:t>
            </a:r>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smtClean="0"/>
          </a:p>
          <a:p>
            <a:pPr>
              <a:buFontTx/>
              <a:buNone/>
            </a:pPr>
            <a:endParaRPr lang="en-GB" dirty="0" smtClean="0">
              <a:solidFill>
                <a:srgbClr val="FF0000"/>
              </a:solidFill>
            </a:endParaRPr>
          </a:p>
        </p:txBody>
      </p:sp>
      <p:sp>
        <p:nvSpPr>
          <p:cNvPr id="5123" name="Rectangle 2"/>
          <p:cNvSpPr>
            <a:spLocks noGrp="1" noChangeArrowheads="1"/>
          </p:cNvSpPr>
          <p:nvPr>
            <p:ph type="title"/>
          </p:nvPr>
        </p:nvSpPr>
        <p:spPr/>
        <p:txBody>
          <a:bodyPr/>
          <a:lstStyle/>
          <a:p>
            <a:r>
              <a:rPr lang="en-GB" dirty="0" smtClean="0"/>
              <a:t>Energy security model – optimisation</a:t>
            </a:r>
          </a:p>
        </p:txBody>
      </p:sp>
      <p:sp>
        <p:nvSpPr>
          <p:cNvPr id="5122" name="Slide Number Placeholder 3"/>
          <p:cNvSpPr>
            <a:spLocks noGrp="1"/>
          </p:cNvSpPr>
          <p:nvPr>
            <p:ph type="sldNum" sz="quarter" idx="12"/>
          </p:nvPr>
        </p:nvSpPr>
        <p:spPr bwMode="auto">
          <a:prstGeom prst="rect">
            <a:avLst/>
          </a:prstGeom>
          <a:noFill/>
          <a:ln>
            <a:miter lim="800000"/>
            <a:headEnd/>
            <a:tailEnd/>
          </a:ln>
        </p:spPr>
        <p:txBody>
          <a:bodyPr/>
          <a:lstStyle/>
          <a:p>
            <a:pPr algn="r"/>
            <a:fld id="{A6C52620-3C56-4320-AAB2-562BE0BD0E56}" type="slidenum">
              <a:rPr lang="en-GB"/>
              <a:pPr algn="r"/>
              <a:t>21</a:t>
            </a:fld>
            <a:endParaRPr lang="en-GB"/>
          </a:p>
        </p:txBody>
      </p:sp>
      <p:pic>
        <p:nvPicPr>
          <p:cNvPr id="8068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64" y="2852936"/>
            <a:ext cx="4724400" cy="381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68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3284984"/>
            <a:ext cx="3771900" cy="326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534107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23528" y="1208442"/>
            <a:ext cx="7815812" cy="5100878"/>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1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200">
                <a:solidFill>
                  <a:schemeClr val="tx1"/>
                </a:solidFill>
                <a:latin typeface="+mn-lt"/>
              </a:defRPr>
            </a:lvl2pPr>
            <a:lvl3pPr marL="1143000" indent="-228600" algn="l" rtl="0" eaLnBrk="1" fontAlgn="base" hangingPunct="1">
              <a:spcBef>
                <a:spcPct val="20000"/>
              </a:spcBef>
              <a:spcAft>
                <a:spcPct val="0"/>
              </a:spcAft>
              <a:buChar char="•"/>
              <a:defRPr sz="1200">
                <a:solidFill>
                  <a:schemeClr val="tx1"/>
                </a:solidFill>
                <a:latin typeface="+mn-lt"/>
              </a:defRPr>
            </a:lvl3pPr>
            <a:lvl4pPr marL="1600200" indent="-228600" algn="l" rtl="0" eaLnBrk="1" fontAlgn="base" hangingPunct="1">
              <a:spcBef>
                <a:spcPct val="20000"/>
              </a:spcBef>
              <a:spcAft>
                <a:spcPct val="0"/>
              </a:spcAft>
              <a:buChar char="–"/>
              <a:defRPr sz="12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a:lstStyle>
          <a:p>
            <a:pPr>
              <a:buFontTx/>
              <a:buNone/>
            </a:pPr>
            <a:r>
              <a:rPr lang="en-GB" sz="1200" dirty="0" smtClean="0"/>
              <a:t>The optimised system can then be simulated and sampled to give loss of service probability distributions.</a:t>
            </a:r>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a:p>
          <a:p>
            <a:pPr>
              <a:buFontTx/>
              <a:buNone/>
            </a:pPr>
            <a:endParaRPr lang="en-GB" sz="1200" dirty="0" smtClean="0"/>
          </a:p>
          <a:p>
            <a:pPr>
              <a:buFontTx/>
              <a:buNone/>
            </a:pPr>
            <a:endParaRPr lang="en-GB" sz="1200" dirty="0" smtClean="0"/>
          </a:p>
          <a:p>
            <a:pPr>
              <a:buFontTx/>
              <a:buNone/>
            </a:pPr>
            <a:endParaRPr lang="en-GB" dirty="0" smtClean="0">
              <a:solidFill>
                <a:srgbClr val="FF0000"/>
              </a:solidFill>
            </a:endParaRPr>
          </a:p>
        </p:txBody>
      </p:sp>
      <p:sp>
        <p:nvSpPr>
          <p:cNvPr id="5123" name="Rectangle 2"/>
          <p:cNvSpPr>
            <a:spLocks noGrp="1" noChangeArrowheads="1"/>
          </p:cNvSpPr>
          <p:nvPr>
            <p:ph type="title"/>
          </p:nvPr>
        </p:nvSpPr>
        <p:spPr/>
        <p:txBody>
          <a:bodyPr/>
          <a:lstStyle/>
          <a:p>
            <a:r>
              <a:rPr lang="en-GB" dirty="0" smtClean="0"/>
              <a:t>Energy security model – optimisation, loss of service</a:t>
            </a:r>
          </a:p>
        </p:txBody>
      </p:sp>
      <p:sp>
        <p:nvSpPr>
          <p:cNvPr id="5122" name="Slide Number Placeholder 3"/>
          <p:cNvSpPr>
            <a:spLocks noGrp="1"/>
          </p:cNvSpPr>
          <p:nvPr>
            <p:ph type="sldNum" sz="quarter" idx="12"/>
          </p:nvPr>
        </p:nvSpPr>
        <p:spPr bwMode="auto">
          <a:prstGeom prst="rect">
            <a:avLst/>
          </a:prstGeom>
          <a:noFill/>
          <a:ln>
            <a:miter lim="800000"/>
            <a:headEnd/>
            <a:tailEnd/>
          </a:ln>
        </p:spPr>
        <p:txBody>
          <a:bodyPr/>
          <a:lstStyle/>
          <a:p>
            <a:pPr algn="r"/>
            <a:fld id="{A6C52620-3C56-4320-AAB2-562BE0BD0E56}" type="slidenum">
              <a:rPr lang="en-GB"/>
              <a:pPr algn="r"/>
              <a:t>22</a:t>
            </a:fld>
            <a:endParaRPr lang="en-GB"/>
          </a:p>
        </p:txBody>
      </p:sp>
      <p:pic>
        <p:nvPicPr>
          <p:cNvPr id="8067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1498722"/>
            <a:ext cx="5112567" cy="507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686147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23528" y="1208442"/>
            <a:ext cx="7815812" cy="5100878"/>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1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200">
                <a:solidFill>
                  <a:schemeClr val="tx1"/>
                </a:solidFill>
                <a:latin typeface="+mn-lt"/>
              </a:defRPr>
            </a:lvl2pPr>
            <a:lvl3pPr marL="1143000" indent="-228600" algn="l" rtl="0" eaLnBrk="1" fontAlgn="base" hangingPunct="1">
              <a:spcBef>
                <a:spcPct val="20000"/>
              </a:spcBef>
              <a:spcAft>
                <a:spcPct val="0"/>
              </a:spcAft>
              <a:buChar char="•"/>
              <a:defRPr sz="1200">
                <a:solidFill>
                  <a:schemeClr val="tx1"/>
                </a:solidFill>
                <a:latin typeface="+mn-lt"/>
              </a:defRPr>
            </a:lvl3pPr>
            <a:lvl4pPr marL="1600200" indent="-228600" algn="l" rtl="0" eaLnBrk="1" fontAlgn="base" hangingPunct="1">
              <a:spcBef>
                <a:spcPct val="20000"/>
              </a:spcBef>
              <a:spcAft>
                <a:spcPct val="0"/>
              </a:spcAft>
              <a:buChar char="–"/>
              <a:defRPr sz="12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a:lstStyle>
          <a:p>
            <a:pPr>
              <a:buFontTx/>
              <a:buNone/>
            </a:pPr>
            <a:r>
              <a:rPr lang="en-GB" sz="1600" dirty="0" smtClean="0"/>
              <a:t>The system modelled is simple, but the approach shows proof of concept; a possible means to technically and economically quantify security and resilience. The approach is not entirely new (e.g. see Loss of Load Probability calculations in conventional electricity systems), but it has some novelty in some respects:</a:t>
            </a:r>
          </a:p>
          <a:p>
            <a:r>
              <a:rPr lang="en-GB" sz="1600" dirty="0" smtClean="0"/>
              <a:t>The model is dynamic</a:t>
            </a:r>
          </a:p>
          <a:p>
            <a:r>
              <a:rPr lang="en-GB" sz="1600" dirty="0" smtClean="0"/>
              <a:t>Different services with different values are modelled</a:t>
            </a:r>
          </a:p>
          <a:p>
            <a:r>
              <a:rPr lang="en-GB" sz="1600" dirty="0" smtClean="0"/>
              <a:t>Storage is explicitly included</a:t>
            </a:r>
          </a:p>
          <a:p>
            <a:r>
              <a:rPr lang="en-GB" sz="1600" dirty="0" smtClean="0"/>
              <a:t>Variable renewable sources are included</a:t>
            </a:r>
          </a:p>
          <a:p>
            <a:pPr>
              <a:buFontTx/>
              <a:buNone/>
            </a:pPr>
            <a:endParaRPr lang="en-GB" sz="1600" dirty="0"/>
          </a:p>
          <a:p>
            <a:pPr>
              <a:buFontTx/>
              <a:buNone/>
            </a:pPr>
            <a:r>
              <a:rPr lang="en-GB" sz="1600" dirty="0" smtClean="0"/>
              <a:t>The model could be used to explore the security and resilience of the energy service system against: different types of failure (climate, technological, social etc.) with different probabilities, and over timescales from days to years.</a:t>
            </a:r>
          </a:p>
          <a:p>
            <a:pPr>
              <a:buFontTx/>
              <a:buNone/>
            </a:pPr>
            <a:endParaRPr lang="en-GB" sz="1600" dirty="0" smtClean="0"/>
          </a:p>
          <a:p>
            <a:pPr>
              <a:buFontTx/>
              <a:buNone/>
            </a:pPr>
            <a:r>
              <a:rPr lang="en-GB" sz="1600" dirty="0"/>
              <a:t>The simulation </a:t>
            </a:r>
            <a:r>
              <a:rPr lang="en-GB" sz="1600" dirty="0" smtClean="0"/>
              <a:t>and optimisation could be extended to include:</a:t>
            </a:r>
          </a:p>
          <a:p>
            <a:r>
              <a:rPr lang="en-GB" sz="1600" dirty="0" smtClean="0"/>
              <a:t>Control strategies</a:t>
            </a:r>
          </a:p>
          <a:p>
            <a:r>
              <a:rPr lang="en-GB" sz="1600" dirty="0" smtClean="0"/>
              <a:t>System configuration.</a:t>
            </a:r>
          </a:p>
          <a:p>
            <a:r>
              <a:rPr lang="en-GB" sz="1600" dirty="0" smtClean="0"/>
              <a:t>The inclusion of new components, multiple energy forms and different network configurations</a:t>
            </a:r>
          </a:p>
          <a:p>
            <a:pPr>
              <a:buFontTx/>
              <a:buNone/>
            </a:pPr>
            <a:endParaRPr lang="en-GB" sz="1600" dirty="0" smtClean="0"/>
          </a:p>
          <a:p>
            <a:pPr>
              <a:buFontTx/>
              <a:buNone/>
            </a:pPr>
            <a:endParaRPr lang="en-GB" sz="1600" dirty="0"/>
          </a:p>
        </p:txBody>
      </p:sp>
      <p:sp>
        <p:nvSpPr>
          <p:cNvPr id="5123" name="Rectangle 2"/>
          <p:cNvSpPr>
            <a:spLocks noGrp="1" noChangeArrowheads="1"/>
          </p:cNvSpPr>
          <p:nvPr>
            <p:ph type="title"/>
          </p:nvPr>
        </p:nvSpPr>
        <p:spPr/>
        <p:txBody>
          <a:bodyPr/>
          <a:lstStyle/>
          <a:p>
            <a:r>
              <a:rPr lang="en-GB" dirty="0" smtClean="0"/>
              <a:t>Energy security model – discussion</a:t>
            </a:r>
          </a:p>
        </p:txBody>
      </p:sp>
      <p:sp>
        <p:nvSpPr>
          <p:cNvPr id="5122" name="Slide Number Placeholder 3"/>
          <p:cNvSpPr>
            <a:spLocks noGrp="1"/>
          </p:cNvSpPr>
          <p:nvPr>
            <p:ph type="sldNum" sz="quarter" idx="12"/>
          </p:nvPr>
        </p:nvSpPr>
        <p:spPr bwMode="auto">
          <a:prstGeom prst="rect">
            <a:avLst/>
          </a:prstGeom>
          <a:noFill/>
          <a:ln>
            <a:miter lim="800000"/>
            <a:headEnd/>
            <a:tailEnd/>
          </a:ln>
        </p:spPr>
        <p:txBody>
          <a:bodyPr/>
          <a:lstStyle/>
          <a:p>
            <a:pPr algn="r"/>
            <a:fld id="{A6C52620-3C56-4320-AAB2-562BE0BD0E56}" type="slidenum">
              <a:rPr lang="en-GB"/>
              <a:pPr algn="r"/>
              <a:t>23</a:t>
            </a:fld>
            <a:endParaRPr lang="en-GB"/>
          </a:p>
        </p:txBody>
      </p:sp>
    </p:spTree>
    <p:extLst>
      <p:ext uri="{BB962C8B-B14F-4D97-AF65-F5344CB8AC3E}">
        <p14:creationId xmlns:p14="http://schemas.microsoft.com/office/powerpoint/2010/main" val="418234738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Sankey  2005</a:t>
            </a:r>
            <a:endParaRPr lang="en-GB" dirty="0"/>
          </a:p>
        </p:txBody>
      </p:sp>
      <p:sp>
        <p:nvSpPr>
          <p:cNvPr id="8" name="Content Placeholder 7"/>
          <p:cNvSpPr>
            <a:spLocks noGrp="1"/>
          </p:cNvSpPr>
          <p:nvPr>
            <p:ph idx="1"/>
          </p:nvPr>
        </p:nvSpPr>
        <p:spPr/>
        <p:txBody>
          <a:bodyPr/>
          <a:lstStyle/>
          <a:p>
            <a:endParaRPr lang="en-GB"/>
          </a:p>
        </p:txBody>
      </p:sp>
      <p:sp>
        <p:nvSpPr>
          <p:cNvPr id="56324" name="Slide Number Placeholder 3"/>
          <p:cNvSpPr>
            <a:spLocks noGrp="1"/>
          </p:cNvSpPr>
          <p:nvPr>
            <p:ph type="sldNum" sz="quarter" idx="12"/>
          </p:nvPr>
        </p:nvSpPr>
        <p:spPr>
          <a:noFill/>
        </p:spPr>
        <p:txBody>
          <a:bodyPr/>
          <a:lstStyle/>
          <a:p>
            <a:fld id="{C34071FD-AE9D-4C3B-AA01-4AE99DF50D61}" type="slidenum">
              <a:rPr lang="en-GB" smtClean="0"/>
              <a:pPr/>
              <a:t>24</a:t>
            </a:fld>
            <a:endParaRPr lang="en-GB" smtClean="0"/>
          </a:p>
        </p:txBody>
      </p:sp>
      <p:pic>
        <p:nvPicPr>
          <p:cNvPr id="56325" name="Picture 2"/>
          <p:cNvPicPr>
            <a:picLocks noChangeAspect="1" noChangeArrowheads="1"/>
          </p:cNvPicPr>
          <p:nvPr/>
        </p:nvPicPr>
        <p:blipFill>
          <a:blip r:embed="rId3" cstate="print"/>
          <a:srcRect/>
          <a:stretch>
            <a:fillRect/>
          </a:stretch>
        </p:blipFill>
        <p:spPr bwMode="auto">
          <a:xfrm>
            <a:off x="714348" y="1373187"/>
            <a:ext cx="7780337" cy="5484813"/>
          </a:xfrm>
          <a:prstGeom prst="rect">
            <a:avLst/>
          </a:prstGeom>
          <a:noFill/>
          <a:ln w="9525">
            <a:noFill/>
            <a:miter lim="800000"/>
            <a:headEnd/>
            <a:tailEnd/>
          </a:ln>
        </p:spPr>
      </p:pic>
    </p:spTree>
    <p:extLst>
      <p:ext uri="{BB962C8B-B14F-4D97-AF65-F5344CB8AC3E}">
        <p14:creationId xmlns:p14="http://schemas.microsoft.com/office/powerpoint/2010/main" val="42832287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1266" name="Rectangle 2"/>
          <p:cNvSpPr>
            <a:spLocks noGrp="1" noChangeArrowheads="1"/>
          </p:cNvSpPr>
          <p:nvPr>
            <p:ph type="title"/>
          </p:nvPr>
        </p:nvSpPr>
        <p:spPr/>
        <p:txBody>
          <a:bodyPr/>
          <a:lstStyle/>
          <a:p>
            <a:r>
              <a:rPr lang="en-GB"/>
              <a:t>UK Energy flow chart: Animation 1990 to 2050</a:t>
            </a:r>
          </a:p>
        </p:txBody>
      </p:sp>
      <p:pic>
        <p:nvPicPr>
          <p:cNvPr id="4491268" name="Picture 4" descr="SEEGBR_TechBeh_ScaleVary"/>
          <p:cNvPicPr>
            <a:picLocks noChangeAspect="1" noChangeArrowheads="1" noCrop="1"/>
          </p:cNvPicPr>
          <p:nvPr/>
        </p:nvPicPr>
        <p:blipFill>
          <a:blip r:embed="rId3" cstate="print"/>
          <a:srcRect/>
          <a:stretch>
            <a:fillRect/>
          </a:stretch>
        </p:blipFill>
        <p:spPr bwMode="auto">
          <a:xfrm>
            <a:off x="611188" y="1125538"/>
            <a:ext cx="7775575" cy="5492750"/>
          </a:xfrm>
          <a:prstGeom prst="rect">
            <a:avLst/>
          </a:prstGeom>
          <a:noFill/>
        </p:spPr>
      </p:pic>
    </p:spTree>
    <p:extLst>
      <p:ext uri="{BB962C8B-B14F-4D97-AF65-F5344CB8AC3E}">
        <p14:creationId xmlns:p14="http://schemas.microsoft.com/office/powerpoint/2010/main" val="10077570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682" name="Rectangle 2"/>
          <p:cNvSpPr>
            <a:spLocks noGrp="1" noChangeArrowheads="1"/>
          </p:cNvSpPr>
          <p:nvPr>
            <p:ph type="title"/>
          </p:nvPr>
        </p:nvSpPr>
        <p:spPr/>
        <p:txBody>
          <a:bodyPr/>
          <a:lstStyle/>
          <a:p>
            <a:r>
              <a:rPr lang="en-GB"/>
              <a:t>UK Energy flow chart: 2050</a:t>
            </a:r>
          </a:p>
        </p:txBody>
      </p:sp>
      <p:pic>
        <p:nvPicPr>
          <p:cNvPr id="4423686" name="Picture 6"/>
          <p:cNvPicPr>
            <a:picLocks noChangeAspect="1" noChangeArrowheads="1"/>
          </p:cNvPicPr>
          <p:nvPr/>
        </p:nvPicPr>
        <p:blipFill>
          <a:blip r:embed="rId3" cstate="print"/>
          <a:srcRect/>
          <a:stretch>
            <a:fillRect/>
          </a:stretch>
        </p:blipFill>
        <p:spPr bwMode="auto">
          <a:xfrm>
            <a:off x="250825" y="1031875"/>
            <a:ext cx="8642350" cy="5610225"/>
          </a:xfrm>
          <a:prstGeom prst="rect">
            <a:avLst/>
          </a:prstGeom>
          <a:noFill/>
          <a:ln w="9525">
            <a:noFill/>
            <a:miter lim="800000"/>
            <a:headEnd/>
            <a:tailEnd/>
          </a:ln>
          <a:effectLst/>
        </p:spPr>
      </p:pic>
    </p:spTree>
    <p:extLst>
      <p:ext uri="{BB962C8B-B14F-4D97-AF65-F5344CB8AC3E}">
        <p14:creationId xmlns:p14="http://schemas.microsoft.com/office/powerpoint/2010/main" val="17870743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descr="C:\ENVSCI\CONTENT\0740.jpg"/>
          <p:cNvPicPr>
            <a:picLocks noChangeAspect="1" noChangeArrowheads="1"/>
          </p:cNvPicPr>
          <p:nvPr/>
        </p:nvPicPr>
        <p:blipFill>
          <a:blip r:embed="rId3" cstate="print"/>
          <a:srcRect/>
          <a:stretch>
            <a:fillRect/>
          </a:stretch>
        </p:blipFill>
        <p:spPr bwMode="auto">
          <a:xfrm>
            <a:off x="4763" y="15875"/>
            <a:ext cx="9134475" cy="6824663"/>
          </a:xfrm>
          <a:prstGeom prst="rect">
            <a:avLst/>
          </a:prstGeom>
          <a:noFill/>
        </p:spPr>
      </p:pic>
    </p:spTree>
    <p:extLst>
      <p:ext uri="{BB962C8B-B14F-4D97-AF65-F5344CB8AC3E}">
        <p14:creationId xmlns:p14="http://schemas.microsoft.com/office/powerpoint/2010/main" val="28874107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ChangeArrowheads="1"/>
          </p:cNvSpPr>
          <p:nvPr/>
        </p:nvSpPr>
        <p:spPr bwMode="auto">
          <a:xfrm>
            <a:off x="571500" y="1285875"/>
            <a:ext cx="8229600" cy="4697413"/>
          </a:xfrm>
          <a:prstGeom prst="rect">
            <a:avLst/>
          </a:prstGeom>
          <a:noFill/>
          <a:ln w="9525">
            <a:noFill/>
            <a:miter lim="800000"/>
            <a:headEnd/>
            <a:tailEnd/>
          </a:ln>
        </p:spPr>
        <p:txBody>
          <a:bodyPr/>
          <a:lstStyle/>
          <a:p>
            <a:pPr marL="342900" indent="-342900">
              <a:lnSpc>
                <a:spcPct val="90000"/>
              </a:lnSpc>
              <a:spcBef>
                <a:spcPct val="20000"/>
              </a:spcBef>
              <a:defRPr/>
            </a:pPr>
            <a:endParaRPr lang="en-GB" sz="1600" kern="0" dirty="0">
              <a:latin typeface="+mn-lt"/>
            </a:endParaRPr>
          </a:p>
        </p:txBody>
      </p:sp>
      <p:sp>
        <p:nvSpPr>
          <p:cNvPr id="21507" name="Rectangle 2"/>
          <p:cNvSpPr>
            <a:spLocks noGrp="1" noChangeArrowheads="1"/>
          </p:cNvSpPr>
          <p:nvPr>
            <p:ph type="title"/>
          </p:nvPr>
        </p:nvSpPr>
        <p:spPr/>
        <p:txBody>
          <a:bodyPr/>
          <a:lstStyle/>
          <a:p>
            <a:pPr eaLnBrk="1" hangingPunct="1"/>
            <a:r>
              <a:rPr lang="en-GB" sz="1800" dirty="0" smtClean="0">
                <a:solidFill>
                  <a:schemeClr val="tx1"/>
                </a:solidFill>
              </a:rPr>
              <a:t>World energy : gas reserves</a:t>
            </a:r>
            <a:br>
              <a:rPr lang="en-GB" sz="1800" dirty="0" smtClean="0">
                <a:solidFill>
                  <a:schemeClr val="tx1"/>
                </a:solidFill>
              </a:rPr>
            </a:br>
            <a:endParaRPr lang="en-GB" sz="1800" dirty="0" smtClean="0">
              <a:solidFill>
                <a:schemeClr val="tx1"/>
              </a:solidFill>
            </a:endParaRPr>
          </a:p>
        </p:txBody>
      </p:sp>
      <p:sp>
        <p:nvSpPr>
          <p:cNvPr id="8" name="Content Placeholder 7"/>
          <p:cNvSpPr>
            <a:spLocks noGrp="1"/>
          </p:cNvSpPr>
          <p:nvPr>
            <p:ph idx="1"/>
          </p:nvPr>
        </p:nvSpPr>
        <p:spPr/>
        <p:txBody>
          <a:bodyPr/>
          <a:lstStyle/>
          <a:p>
            <a:pPr>
              <a:buNone/>
            </a:pPr>
            <a:r>
              <a:rPr lang="en-GB" b="1" dirty="0" err="1" smtClean="0"/>
              <a:t>IndexMunid</a:t>
            </a:r>
            <a:endParaRPr lang="en-GB" b="1" dirty="0" smtClean="0"/>
          </a:p>
          <a:p>
            <a:pPr>
              <a:buNone/>
            </a:pPr>
            <a:r>
              <a:rPr lang="en-GB" b="1" dirty="0" smtClean="0"/>
              <a:t>Definition:</a:t>
            </a:r>
            <a:r>
              <a:rPr lang="en-GB" dirty="0" smtClean="0"/>
              <a:t> This entry is the stock of proved reserves of natural gas in cubic meters (cu m). Proved reserves are those quantities of natural gas, which, by analysis of geological and engineering data, can be estimated with a high degree of confidence to be commercially recoverable from a given date forward, from known reservoirs and under current economic conditions.</a:t>
            </a:r>
            <a:endParaRPr lang="en-GB" dirty="0"/>
          </a:p>
        </p:txBody>
      </p:sp>
      <p:sp>
        <p:nvSpPr>
          <p:cNvPr id="21508" name="Slide Number Placeholder 3"/>
          <p:cNvSpPr>
            <a:spLocks noGrp="1"/>
          </p:cNvSpPr>
          <p:nvPr>
            <p:ph type="sldNum" sz="quarter" idx="12"/>
          </p:nvPr>
        </p:nvSpPr>
        <p:spPr bwMode="auto">
          <a:prstGeom prst="rect">
            <a:avLst/>
          </a:prstGeom>
          <a:noFill/>
          <a:ln>
            <a:miter lim="800000"/>
            <a:headEnd/>
            <a:tailEnd/>
          </a:ln>
        </p:spPr>
        <p:txBody>
          <a:bodyPr/>
          <a:lstStyle/>
          <a:p>
            <a:pPr algn="ctr"/>
            <a:fld id="{E3761EE5-1CE5-4D2A-B911-2D2CB525E802}" type="slidenum">
              <a:rPr lang="en-GB"/>
              <a:pPr algn="ctr"/>
              <a:t>28</a:t>
            </a:fld>
            <a:endParaRPr lang="en-GB" dirty="0"/>
          </a:p>
        </p:txBody>
      </p:sp>
      <p:pic>
        <p:nvPicPr>
          <p:cNvPr id="6214658" name="Picture 2"/>
          <p:cNvPicPr>
            <a:picLocks noChangeAspect="1" noChangeArrowheads="1"/>
          </p:cNvPicPr>
          <p:nvPr/>
        </p:nvPicPr>
        <p:blipFill>
          <a:blip r:embed="rId3" cstate="print"/>
          <a:srcRect/>
          <a:stretch>
            <a:fillRect/>
          </a:stretch>
        </p:blipFill>
        <p:spPr bwMode="auto">
          <a:xfrm>
            <a:off x="571472" y="2428868"/>
            <a:ext cx="8159888" cy="3895431"/>
          </a:xfrm>
          <a:prstGeom prst="rect">
            <a:avLst/>
          </a:prstGeom>
          <a:noFill/>
          <a:ln w="9525">
            <a:noFill/>
            <a:miter lim="800000"/>
            <a:headEnd/>
            <a:tailEnd/>
          </a:ln>
        </p:spPr>
      </p:pic>
    </p:spTree>
    <p:extLst>
      <p:ext uri="{BB962C8B-B14F-4D97-AF65-F5344CB8AC3E}">
        <p14:creationId xmlns:p14="http://schemas.microsoft.com/office/powerpoint/2010/main" val="24763537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World energy : BP (2008) Oil R/P</a:t>
            </a:r>
            <a:endParaRPr lang="en-GB" dirty="0"/>
          </a:p>
        </p:txBody>
      </p:sp>
      <p:sp>
        <p:nvSpPr>
          <p:cNvPr id="6" name="Content Placeholder 5"/>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C2B47959-A5CE-4826-B7BB-E5D8AD7714CB}" type="slidenum">
              <a:rPr lang="en-GB" smtClean="0"/>
              <a:pPr/>
              <a:t>29</a:t>
            </a:fld>
            <a:endParaRPr lang="en-GB"/>
          </a:p>
        </p:txBody>
      </p:sp>
      <p:pic>
        <p:nvPicPr>
          <p:cNvPr id="6210562" name="Picture 2"/>
          <p:cNvPicPr>
            <a:picLocks noChangeAspect="1" noChangeArrowheads="1"/>
          </p:cNvPicPr>
          <p:nvPr/>
        </p:nvPicPr>
        <p:blipFill>
          <a:blip r:embed="rId3" cstate="print"/>
          <a:srcRect/>
          <a:stretch>
            <a:fillRect/>
          </a:stretch>
        </p:blipFill>
        <p:spPr bwMode="auto">
          <a:xfrm>
            <a:off x="285720" y="1571612"/>
            <a:ext cx="8448675" cy="4591050"/>
          </a:xfrm>
          <a:prstGeom prst="rect">
            <a:avLst/>
          </a:prstGeom>
          <a:noFill/>
          <a:ln w="9525">
            <a:noFill/>
            <a:miter lim="800000"/>
            <a:headEnd/>
            <a:tailEnd/>
          </a:ln>
        </p:spPr>
      </p:pic>
    </p:spTree>
    <p:extLst>
      <p:ext uri="{BB962C8B-B14F-4D97-AF65-F5344CB8AC3E}">
        <p14:creationId xmlns:p14="http://schemas.microsoft.com/office/powerpoint/2010/main" val="4041466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4294967295"/>
          </p:nvPr>
        </p:nvSpPr>
        <p:spPr bwMode="auto">
          <a:xfrm>
            <a:off x="6553200" y="6245225"/>
            <a:ext cx="2133600" cy="476250"/>
          </a:xfrm>
          <a:prstGeom prst="rect">
            <a:avLst/>
          </a:prstGeom>
          <a:noFill/>
          <a:ln>
            <a:miter lim="800000"/>
            <a:headEnd/>
            <a:tailEnd/>
          </a:ln>
        </p:spPr>
        <p:txBody>
          <a:bodyPr/>
          <a:lstStyle/>
          <a:p>
            <a:fld id="{4BEB6870-274A-4DA4-8281-77C057D92399}" type="slidenum">
              <a:rPr lang="en-US"/>
              <a:pPr/>
              <a:t>3</a:t>
            </a:fld>
            <a:endParaRPr lang="en-US"/>
          </a:p>
        </p:txBody>
      </p:sp>
      <p:sp>
        <p:nvSpPr>
          <p:cNvPr id="19459" name="Rectangle 2"/>
          <p:cNvSpPr>
            <a:spLocks noGrp="1" noChangeArrowheads="1"/>
          </p:cNvSpPr>
          <p:nvPr>
            <p:ph type="title"/>
          </p:nvPr>
        </p:nvSpPr>
        <p:spPr>
          <a:xfrm>
            <a:off x="323850" y="620713"/>
            <a:ext cx="8489950" cy="360362"/>
          </a:xfrm>
        </p:spPr>
        <p:txBody>
          <a:bodyPr/>
          <a:lstStyle/>
          <a:p>
            <a:pPr eaLnBrk="1" hangingPunct="1"/>
            <a:r>
              <a:rPr lang="en-US" sz="1500" smtClean="0"/>
              <a:t>Leviathan today</a:t>
            </a:r>
          </a:p>
        </p:txBody>
      </p:sp>
      <p:sp>
        <p:nvSpPr>
          <p:cNvPr id="19460" name="Rectangle 3"/>
          <p:cNvSpPr>
            <a:spLocks noGrp="1" noChangeArrowheads="1"/>
          </p:cNvSpPr>
          <p:nvPr>
            <p:ph type="body" idx="1"/>
          </p:nvPr>
        </p:nvSpPr>
        <p:spPr>
          <a:xfrm>
            <a:off x="611188" y="1268413"/>
            <a:ext cx="3603625" cy="5184775"/>
          </a:xfrm>
          <a:noFill/>
        </p:spPr>
        <p:txBody>
          <a:bodyPr/>
          <a:lstStyle/>
          <a:p>
            <a:pPr eaLnBrk="1" hangingPunct="1"/>
            <a:endParaRPr lang="en-US" smtClean="0"/>
          </a:p>
          <a:p>
            <a:pPr eaLnBrk="1" hangingPunct="1">
              <a:buFontTx/>
              <a:buNone/>
            </a:pPr>
            <a:r>
              <a:rPr lang="en-GB" b="1" smtClean="0"/>
              <a:t>Leviathan’s diet</a:t>
            </a:r>
          </a:p>
          <a:p>
            <a:pPr eaLnBrk="1" hangingPunct="1"/>
            <a:r>
              <a:rPr lang="en-GB" smtClean="0"/>
              <a:t>50 times as much energy per person as direct human needs (UK) </a:t>
            </a:r>
          </a:p>
          <a:p>
            <a:pPr eaLnBrk="1" hangingPunct="1"/>
            <a:endParaRPr lang="en-GB" smtClean="0"/>
          </a:p>
          <a:p>
            <a:pPr eaLnBrk="1" hangingPunct="1"/>
            <a:r>
              <a:rPr lang="en-GB" smtClean="0"/>
              <a:t>Diet mainly finite fossil carbon fuels</a:t>
            </a:r>
          </a:p>
          <a:p>
            <a:pPr eaLnBrk="1" hangingPunct="1"/>
            <a:endParaRPr lang="en-GB" smtClean="0"/>
          </a:p>
          <a:p>
            <a:pPr eaLnBrk="1" hangingPunct="1">
              <a:buFontTx/>
              <a:buNone/>
            </a:pPr>
            <a:r>
              <a:rPr lang="en-GB" b="1" smtClean="0">
                <a:solidFill>
                  <a:srgbClr val="FF0000"/>
                </a:solidFill>
              </a:rPr>
              <a:t>Problems with the diet</a:t>
            </a:r>
          </a:p>
          <a:p>
            <a:pPr eaLnBrk="1" hangingPunct="1"/>
            <a:endParaRPr lang="en-GB" smtClean="0"/>
          </a:p>
          <a:p>
            <a:pPr eaLnBrk="1" hangingPunct="1">
              <a:buFontTx/>
              <a:buNone/>
            </a:pPr>
            <a:r>
              <a:rPr lang="en-GB" b="1" smtClean="0"/>
              <a:t>Impending food shortage</a:t>
            </a:r>
          </a:p>
          <a:p>
            <a:pPr eaLnBrk="1" hangingPunct="1"/>
            <a:r>
              <a:rPr lang="en-GB" smtClean="0"/>
              <a:t>Global stores of fossil carbon :</a:t>
            </a:r>
          </a:p>
          <a:p>
            <a:pPr lvl="1" eaLnBrk="1" hangingPunct="1"/>
            <a:r>
              <a:rPr lang="en-GB" smtClean="0"/>
              <a:t>Oil, gas about 50 years reserves</a:t>
            </a:r>
          </a:p>
          <a:p>
            <a:pPr lvl="1" eaLnBrk="1" hangingPunct="1"/>
            <a:r>
              <a:rPr lang="en-GB" smtClean="0"/>
              <a:t>Coal some centuries</a:t>
            </a:r>
          </a:p>
          <a:p>
            <a:pPr lvl="1" eaLnBrk="1" hangingPunct="1"/>
            <a:endParaRPr lang="en-GB" smtClean="0"/>
          </a:p>
          <a:p>
            <a:pPr eaLnBrk="1" hangingPunct="1">
              <a:buFontTx/>
              <a:buNone/>
            </a:pPr>
            <a:r>
              <a:rPr lang="en-GB" b="1" smtClean="0"/>
              <a:t>Global warming because of waste gases</a:t>
            </a:r>
          </a:p>
          <a:p>
            <a:pPr eaLnBrk="1" hangingPunct="1"/>
            <a:r>
              <a:rPr lang="en-GB" smtClean="0"/>
              <a:t>Temperature rise of more than 2 C, or 0.2 C per decade, will devastate human and other ecosystems</a:t>
            </a:r>
          </a:p>
          <a:p>
            <a:pPr lvl="1" eaLnBrk="1" hangingPunct="1"/>
            <a:endParaRPr lang="en-GB" smtClean="0"/>
          </a:p>
          <a:p>
            <a:pPr eaLnBrk="1" hangingPunct="1"/>
            <a:endParaRPr lang="en-US" smtClean="0"/>
          </a:p>
        </p:txBody>
      </p:sp>
      <p:pic>
        <p:nvPicPr>
          <p:cNvPr id="19461" name="Picture 8"/>
          <p:cNvPicPr>
            <a:picLocks noChangeAspect="1" noChangeArrowheads="1"/>
          </p:cNvPicPr>
          <p:nvPr/>
        </p:nvPicPr>
        <p:blipFill>
          <a:blip r:embed="rId3" cstate="print"/>
          <a:srcRect/>
          <a:stretch>
            <a:fillRect/>
          </a:stretch>
        </p:blipFill>
        <p:spPr bwMode="auto">
          <a:xfrm>
            <a:off x="4286250" y="1071563"/>
            <a:ext cx="4237038" cy="5443537"/>
          </a:xfrm>
          <a:prstGeom prst="rect">
            <a:avLst/>
          </a:prstGeom>
          <a:solidFill>
            <a:srgbClr val="FFFFFF"/>
          </a:solidFill>
          <a:ln w="9525">
            <a:noFill/>
            <a:miter lim="800000"/>
            <a:headEnd/>
            <a:tailEnd/>
          </a:ln>
        </p:spPr>
      </p:pic>
    </p:spTree>
    <p:extLst>
      <p:ext uri="{BB962C8B-B14F-4D97-AF65-F5344CB8AC3E}">
        <p14:creationId xmlns:p14="http://schemas.microsoft.com/office/powerpoint/2010/main" val="10503334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22" name="Rectangle 14"/>
          <p:cNvSpPr>
            <a:spLocks noGrp="1" noChangeArrowheads="1"/>
          </p:cNvSpPr>
          <p:nvPr>
            <p:ph type="title"/>
          </p:nvPr>
        </p:nvSpPr>
        <p:spPr>
          <a:xfrm>
            <a:off x="1447800" y="500042"/>
            <a:ext cx="7543800" cy="642958"/>
          </a:xfrm>
          <a:noFill/>
          <a:ln/>
        </p:spPr>
        <p:txBody>
          <a:bodyPr/>
          <a:lstStyle/>
          <a:p>
            <a:r>
              <a:rPr lang="en-GB" sz="2800" dirty="0" smtClean="0"/>
              <a:t>World energy : Oil what’s left</a:t>
            </a:r>
            <a:endParaRPr lang="en-US" sz="2800" dirty="0"/>
          </a:p>
        </p:txBody>
      </p:sp>
      <p:sp>
        <p:nvSpPr>
          <p:cNvPr id="222223" name="Text Box 15"/>
          <p:cNvSpPr txBox="1">
            <a:spLocks noChangeArrowheads="1"/>
          </p:cNvSpPr>
          <p:nvPr/>
        </p:nvSpPr>
        <p:spPr bwMode="auto">
          <a:xfrm>
            <a:off x="1828800" y="6032500"/>
            <a:ext cx="6858000" cy="369332"/>
          </a:xfrm>
          <a:prstGeom prst="rect">
            <a:avLst/>
          </a:prstGeom>
          <a:noFill/>
          <a:ln w="9525">
            <a:noFill/>
            <a:miter lim="800000"/>
            <a:headEnd/>
            <a:tailEnd/>
          </a:ln>
          <a:effectLst/>
        </p:spPr>
        <p:txBody>
          <a:bodyPr>
            <a:spAutoFit/>
          </a:bodyPr>
          <a:lstStyle/>
          <a:p>
            <a:pPr algn="ctr"/>
            <a:endParaRPr lang="en-GB" sz="1800" dirty="0"/>
          </a:p>
        </p:txBody>
      </p:sp>
      <p:pic>
        <p:nvPicPr>
          <p:cNvPr id="6213634" name="Picture 2"/>
          <p:cNvPicPr>
            <a:picLocks noChangeAspect="1" noChangeArrowheads="1"/>
          </p:cNvPicPr>
          <p:nvPr/>
        </p:nvPicPr>
        <p:blipFill>
          <a:blip r:embed="rId3" cstate="print"/>
          <a:srcRect/>
          <a:stretch>
            <a:fillRect/>
          </a:stretch>
        </p:blipFill>
        <p:spPr bwMode="auto">
          <a:xfrm>
            <a:off x="1000125" y="1457325"/>
            <a:ext cx="7143750" cy="3943350"/>
          </a:xfrm>
          <a:prstGeom prst="rect">
            <a:avLst/>
          </a:prstGeom>
          <a:noFill/>
          <a:ln w="9525">
            <a:noFill/>
            <a:miter lim="800000"/>
            <a:headEnd/>
            <a:tailEnd/>
          </a:ln>
        </p:spPr>
      </p:pic>
      <p:sp>
        <p:nvSpPr>
          <p:cNvPr id="7" name="Content Placeholder 6"/>
          <p:cNvSpPr>
            <a:spLocks noGrp="1"/>
          </p:cNvSpPr>
          <p:nvPr>
            <p:ph idx="1"/>
          </p:nvPr>
        </p:nvSpPr>
        <p:spPr/>
        <p:txBody>
          <a:bodyPr/>
          <a:lstStyle/>
          <a:p>
            <a:endParaRPr lang="en-GB" dirty="0"/>
          </a:p>
        </p:txBody>
      </p:sp>
      <p:pic>
        <p:nvPicPr>
          <p:cNvPr id="6213635" name="Picture 3"/>
          <p:cNvPicPr>
            <a:picLocks noChangeAspect="1" noChangeArrowheads="1"/>
          </p:cNvPicPr>
          <p:nvPr/>
        </p:nvPicPr>
        <p:blipFill>
          <a:blip r:embed="rId3" cstate="print"/>
          <a:srcRect/>
          <a:stretch>
            <a:fillRect/>
          </a:stretch>
        </p:blipFill>
        <p:spPr bwMode="auto">
          <a:xfrm>
            <a:off x="290947" y="1500174"/>
            <a:ext cx="8567333" cy="4729168"/>
          </a:xfrm>
          <a:prstGeom prst="rect">
            <a:avLst/>
          </a:prstGeom>
          <a:noFill/>
          <a:ln w="9525">
            <a:noFill/>
            <a:miter lim="800000"/>
            <a:headEnd/>
            <a:tailEnd/>
          </a:ln>
        </p:spPr>
      </p:pic>
      <p:sp>
        <p:nvSpPr>
          <p:cNvPr id="9" name="Slide Number Placeholder 3"/>
          <p:cNvSpPr>
            <a:spLocks noGrp="1"/>
          </p:cNvSpPr>
          <p:nvPr>
            <p:ph type="sldNum" sz="quarter" idx="12"/>
          </p:nvPr>
        </p:nvSpPr>
        <p:spPr>
          <a:xfrm>
            <a:off x="7010400" y="6572272"/>
            <a:ext cx="2133600" cy="285728"/>
          </a:xfrm>
        </p:spPr>
        <p:txBody>
          <a:bodyPr/>
          <a:lstStyle/>
          <a:p>
            <a:fld id="{70E2A97C-DA7A-459D-BEB2-C467076B0435}" type="slidenum">
              <a:rPr lang="en-GB" smtClean="0"/>
              <a:pPr/>
              <a:t>30</a:t>
            </a:fld>
            <a:endParaRPr lang="en-GB" dirty="0"/>
          </a:p>
        </p:txBody>
      </p:sp>
    </p:spTree>
    <p:extLst>
      <p:ext uri="{BB962C8B-B14F-4D97-AF65-F5344CB8AC3E}">
        <p14:creationId xmlns:p14="http://schemas.microsoft.com/office/powerpoint/2010/main" val="10217990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914400" y="714356"/>
            <a:ext cx="8229600" cy="522271"/>
          </a:xfrm>
        </p:spPr>
        <p:txBody>
          <a:bodyPr/>
          <a:lstStyle/>
          <a:p>
            <a:r>
              <a:rPr lang="en-US" sz="2800" dirty="0"/>
              <a:t>Oil Flows &amp; Major Chokepoints: The “Dire Straits”</a:t>
            </a:r>
          </a:p>
        </p:txBody>
      </p:sp>
      <p:pic>
        <p:nvPicPr>
          <p:cNvPr id="292868" name="Picture 4" descr="Map 4"/>
          <p:cNvPicPr>
            <a:picLocks noGrp="1" noChangeAspect="1" noChangeArrowheads="1"/>
          </p:cNvPicPr>
          <p:nvPr>
            <p:ph idx="1"/>
          </p:nvPr>
        </p:nvPicPr>
        <p:blipFill>
          <a:blip r:embed="rId3" cstate="print"/>
          <a:stretch>
            <a:fillRect/>
          </a:stretch>
        </p:blipFill>
        <p:spPr>
          <a:xfrm>
            <a:off x="1032129" y="1545368"/>
            <a:ext cx="7022592" cy="4035552"/>
          </a:xfrm>
          <a:noFill/>
          <a:ln/>
        </p:spPr>
      </p:pic>
      <p:sp>
        <p:nvSpPr>
          <p:cNvPr id="292867" name="Text Box 3"/>
          <p:cNvSpPr txBox="1">
            <a:spLocks noChangeArrowheads="1"/>
          </p:cNvSpPr>
          <p:nvPr/>
        </p:nvSpPr>
        <p:spPr bwMode="auto">
          <a:xfrm>
            <a:off x="1524000" y="6024563"/>
            <a:ext cx="7391400" cy="641350"/>
          </a:xfrm>
          <a:prstGeom prst="rect">
            <a:avLst/>
          </a:prstGeom>
          <a:noFill/>
          <a:ln w="9525">
            <a:noFill/>
            <a:miter lim="800000"/>
            <a:headEnd/>
            <a:tailEnd/>
          </a:ln>
          <a:effectLst/>
        </p:spPr>
        <p:txBody>
          <a:bodyPr>
            <a:spAutoFit/>
          </a:bodyPr>
          <a:lstStyle/>
          <a:p>
            <a:pPr algn="ctr"/>
            <a:r>
              <a:rPr lang="en-US" sz="1800"/>
              <a:t>The risk of an oil-supply disruption will grow as trade &amp; flows through key maritime &amp; pipeline </a:t>
            </a:r>
            <a:r>
              <a:rPr lang="en-GB" sz="1800"/>
              <a:t>chokepoints expand</a:t>
            </a:r>
          </a:p>
        </p:txBody>
      </p:sp>
      <p:pic>
        <p:nvPicPr>
          <p:cNvPr id="292869" name="Picture 5" descr="weo"/>
          <p:cNvPicPr>
            <a:picLocks noChangeAspect="1" noChangeArrowheads="1"/>
          </p:cNvPicPr>
          <p:nvPr/>
        </p:nvPicPr>
        <p:blipFill>
          <a:blip r:embed="rId4" cstate="print"/>
          <a:srcRect l="3888" r="4521"/>
          <a:stretch>
            <a:fillRect/>
          </a:stretch>
        </p:blipFill>
        <p:spPr bwMode="auto">
          <a:xfrm>
            <a:off x="0" y="0"/>
            <a:ext cx="1295400" cy="6858000"/>
          </a:xfrm>
          <a:prstGeom prst="rect">
            <a:avLst/>
          </a:prstGeom>
          <a:noFill/>
          <a:ln w="9525">
            <a:noFill/>
            <a:miter lim="800000"/>
            <a:headEnd/>
            <a:tailEnd/>
          </a:ln>
        </p:spPr>
      </p:pic>
    </p:spTree>
    <p:extLst>
      <p:ext uri="{BB962C8B-B14F-4D97-AF65-F5344CB8AC3E}">
        <p14:creationId xmlns:p14="http://schemas.microsoft.com/office/powerpoint/2010/main" val="1373240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4294967295"/>
          </p:nvPr>
        </p:nvSpPr>
        <p:spPr>
          <a:xfrm>
            <a:off x="388938" y="6453188"/>
            <a:ext cx="5213350" cy="354012"/>
          </a:xfrm>
          <a:prstGeom prst="rect">
            <a:avLst/>
          </a:prstGeom>
        </p:spPr>
        <p:txBody>
          <a:bodyPr/>
          <a:lstStyle/>
          <a:p>
            <a:r>
              <a:rPr lang="en-GB"/>
              <a:t>BP Statistical Review of World Energy 2008</a:t>
            </a:r>
          </a:p>
        </p:txBody>
      </p:sp>
      <p:sp>
        <p:nvSpPr>
          <p:cNvPr id="1368066" name="Rectangle 2"/>
          <p:cNvSpPr>
            <a:spLocks noGrp="1" noChangeArrowheads="1"/>
          </p:cNvSpPr>
          <p:nvPr>
            <p:ph type="title"/>
          </p:nvPr>
        </p:nvSpPr>
        <p:spPr/>
        <p:txBody>
          <a:bodyPr/>
          <a:lstStyle/>
          <a:p>
            <a:r>
              <a:rPr lang="en-GB"/>
              <a:t>Proved oil reserves</a:t>
            </a:r>
          </a:p>
        </p:txBody>
      </p:sp>
      <p:sp>
        <p:nvSpPr>
          <p:cNvPr id="1368069" name="Text Box 5"/>
          <p:cNvSpPr txBox="1">
            <a:spLocks noChangeArrowheads="1"/>
          </p:cNvSpPr>
          <p:nvPr/>
        </p:nvSpPr>
        <p:spPr bwMode="auto">
          <a:xfrm>
            <a:off x="7508875" y="1473200"/>
            <a:ext cx="758825" cy="244475"/>
          </a:xfrm>
          <a:prstGeom prst="rect">
            <a:avLst/>
          </a:prstGeom>
          <a:noFill/>
          <a:ln w="9525" algn="ctr">
            <a:noFill/>
            <a:miter lim="800000"/>
            <a:headEnd/>
            <a:tailEnd/>
          </a:ln>
          <a:effectLst/>
        </p:spPr>
        <p:txBody>
          <a:bodyPr lIns="0" tIns="0" rIns="0" bIns="0">
            <a:spAutoFit/>
          </a:bodyPr>
          <a:lstStyle/>
          <a:p>
            <a:pPr algn="r">
              <a:spcBef>
                <a:spcPct val="50000"/>
              </a:spcBef>
            </a:pPr>
            <a:endParaRPr lang="en-US" sz="1600">
              <a:solidFill>
                <a:schemeClr val="bg2"/>
              </a:solidFill>
            </a:endParaRPr>
          </a:p>
        </p:txBody>
      </p:sp>
      <p:pic>
        <p:nvPicPr>
          <p:cNvPr id="1368072" name="Picture 8" descr="oil_chart_map_proved_oil_reserves"/>
          <p:cNvPicPr>
            <a:picLocks noChangeAspect="1" noChangeArrowheads="1"/>
          </p:cNvPicPr>
          <p:nvPr/>
        </p:nvPicPr>
        <p:blipFill>
          <a:blip r:embed="rId3" cstate="print"/>
          <a:srcRect/>
          <a:stretch>
            <a:fillRect/>
          </a:stretch>
        </p:blipFill>
        <p:spPr bwMode="auto">
          <a:xfrm>
            <a:off x="560388" y="1147763"/>
            <a:ext cx="7878762" cy="5091112"/>
          </a:xfrm>
          <a:prstGeom prst="rect">
            <a:avLst/>
          </a:prstGeom>
          <a:noFill/>
        </p:spPr>
      </p:pic>
    </p:spTree>
    <p:extLst>
      <p:ext uri="{BB962C8B-B14F-4D97-AF65-F5344CB8AC3E}">
        <p14:creationId xmlns:p14="http://schemas.microsoft.com/office/powerpoint/2010/main" val="32098951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4294967295"/>
          </p:nvPr>
        </p:nvSpPr>
        <p:spPr>
          <a:xfrm>
            <a:off x="388938" y="6453188"/>
            <a:ext cx="5213350" cy="354012"/>
          </a:xfrm>
          <a:prstGeom prst="rect">
            <a:avLst/>
          </a:prstGeom>
        </p:spPr>
        <p:txBody>
          <a:bodyPr/>
          <a:lstStyle/>
          <a:p>
            <a:r>
              <a:rPr lang="en-GB"/>
              <a:t>BP Statistical Review of World Energy 2008</a:t>
            </a:r>
          </a:p>
        </p:txBody>
      </p:sp>
      <p:sp>
        <p:nvSpPr>
          <p:cNvPr id="1376258" name="Rectangle 2"/>
          <p:cNvSpPr>
            <a:spLocks noGrp="1" noChangeArrowheads="1"/>
          </p:cNvSpPr>
          <p:nvPr>
            <p:ph type="title"/>
          </p:nvPr>
        </p:nvSpPr>
        <p:spPr/>
        <p:txBody>
          <a:bodyPr/>
          <a:lstStyle/>
          <a:p>
            <a:r>
              <a:rPr lang="en-GB"/>
              <a:t>Oil consumption per capita</a:t>
            </a:r>
          </a:p>
        </p:txBody>
      </p:sp>
      <p:sp>
        <p:nvSpPr>
          <p:cNvPr id="1376265" name="Text Box 9"/>
          <p:cNvSpPr txBox="1">
            <a:spLocks noChangeArrowheads="1"/>
          </p:cNvSpPr>
          <p:nvPr/>
        </p:nvSpPr>
        <p:spPr bwMode="auto">
          <a:xfrm>
            <a:off x="495300" y="1250950"/>
            <a:ext cx="2214563" cy="244475"/>
          </a:xfrm>
          <a:prstGeom prst="rect">
            <a:avLst/>
          </a:prstGeom>
          <a:noFill/>
          <a:ln w="9525" algn="ctr">
            <a:noFill/>
            <a:miter lim="800000"/>
            <a:headEnd/>
            <a:tailEnd/>
          </a:ln>
          <a:effectLst/>
        </p:spPr>
        <p:txBody>
          <a:bodyPr lIns="0" tIns="0" rIns="0" bIns="0">
            <a:spAutoFit/>
          </a:bodyPr>
          <a:lstStyle/>
          <a:p>
            <a:pPr algn="l">
              <a:spcBef>
                <a:spcPct val="50000"/>
              </a:spcBef>
            </a:pPr>
            <a:endParaRPr lang="en-US" sz="1600">
              <a:solidFill>
                <a:schemeClr val="bg2"/>
              </a:solidFill>
            </a:endParaRPr>
          </a:p>
        </p:txBody>
      </p:sp>
      <p:pic>
        <p:nvPicPr>
          <p:cNvPr id="1376267" name="Picture 11" descr="oil_map_oil_consumption_per_capita"/>
          <p:cNvPicPr>
            <a:picLocks noChangeAspect="1" noChangeArrowheads="1"/>
          </p:cNvPicPr>
          <p:nvPr/>
        </p:nvPicPr>
        <p:blipFill>
          <a:blip r:embed="rId3" cstate="print"/>
          <a:srcRect/>
          <a:stretch>
            <a:fillRect/>
          </a:stretch>
        </p:blipFill>
        <p:spPr bwMode="auto">
          <a:xfrm>
            <a:off x="560388" y="1131888"/>
            <a:ext cx="7469187" cy="5041900"/>
          </a:xfrm>
          <a:prstGeom prst="rect">
            <a:avLst/>
          </a:prstGeom>
          <a:noFill/>
        </p:spPr>
      </p:pic>
    </p:spTree>
    <p:extLst>
      <p:ext uri="{BB962C8B-B14F-4D97-AF65-F5344CB8AC3E}">
        <p14:creationId xmlns:p14="http://schemas.microsoft.com/office/powerpoint/2010/main" val="7998239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World energy: uranium reserves</a:t>
            </a:r>
            <a:endParaRPr lang="en-GB" dirty="0"/>
          </a:p>
        </p:txBody>
      </p:sp>
      <p:sp>
        <p:nvSpPr>
          <p:cNvPr id="6" name="Content Placeholder 5"/>
          <p:cNvSpPr>
            <a:spLocks noGrp="1"/>
          </p:cNvSpPr>
          <p:nvPr>
            <p:ph idx="1"/>
          </p:nvPr>
        </p:nvSpPr>
        <p:spPr>
          <a:xfrm>
            <a:off x="428596" y="1071546"/>
            <a:ext cx="8229600" cy="4697427"/>
          </a:xfrm>
        </p:spPr>
        <p:txBody>
          <a:bodyPr/>
          <a:lstStyle/>
          <a:p>
            <a:pPr>
              <a:buNone/>
            </a:pPr>
            <a:r>
              <a:rPr lang="en-GB" dirty="0" smtClean="0">
                <a:hlinkClick r:id="rId3"/>
              </a:rPr>
              <a:t>http://www.wise-uranium.org/umaps.html</a:t>
            </a:r>
            <a:r>
              <a:rPr lang="en-GB" dirty="0" smtClean="0"/>
              <a:t> </a:t>
            </a:r>
            <a:endParaRPr lang="en-GB" dirty="0"/>
          </a:p>
        </p:txBody>
      </p:sp>
      <p:sp>
        <p:nvSpPr>
          <p:cNvPr id="4" name="Slide Number Placeholder 3"/>
          <p:cNvSpPr>
            <a:spLocks noGrp="1"/>
          </p:cNvSpPr>
          <p:nvPr>
            <p:ph type="sldNum" sz="quarter" idx="12"/>
          </p:nvPr>
        </p:nvSpPr>
        <p:spPr/>
        <p:txBody>
          <a:bodyPr/>
          <a:lstStyle/>
          <a:p>
            <a:fld id="{70E2A97C-DA7A-459D-BEB2-C467076B0435}" type="slidenum">
              <a:rPr lang="en-GB" smtClean="0"/>
              <a:pPr/>
              <a:t>34</a:t>
            </a:fld>
            <a:endParaRPr lang="en-GB"/>
          </a:p>
        </p:txBody>
      </p:sp>
      <p:pic>
        <p:nvPicPr>
          <p:cNvPr id="6242306" name="Picture 2"/>
          <p:cNvPicPr>
            <a:picLocks noChangeAspect="1" noChangeArrowheads="1"/>
          </p:cNvPicPr>
          <p:nvPr/>
        </p:nvPicPr>
        <p:blipFill>
          <a:blip r:embed="rId4" cstate="print"/>
          <a:srcRect/>
          <a:stretch>
            <a:fillRect/>
          </a:stretch>
        </p:blipFill>
        <p:spPr bwMode="auto">
          <a:xfrm>
            <a:off x="1248244" y="1571612"/>
            <a:ext cx="7613814" cy="5058044"/>
          </a:xfrm>
          <a:prstGeom prst="rect">
            <a:avLst/>
          </a:prstGeom>
          <a:noFill/>
          <a:ln w="9525">
            <a:noFill/>
            <a:miter lim="800000"/>
            <a:headEnd/>
            <a:tailEnd/>
          </a:ln>
        </p:spPr>
      </p:pic>
    </p:spTree>
    <p:extLst>
      <p:ext uri="{BB962C8B-B14F-4D97-AF65-F5344CB8AC3E}">
        <p14:creationId xmlns:p14="http://schemas.microsoft.com/office/powerpoint/2010/main" val="24488662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57188" y="1928813"/>
            <a:ext cx="4143375" cy="2571750"/>
          </a:xfrm>
        </p:spPr>
        <p:txBody>
          <a:bodyPr/>
          <a:lstStyle/>
          <a:p>
            <a:pPr eaLnBrk="1" hangingPunct="1">
              <a:tabLst>
                <a:tab pos="7715250" algn="l"/>
              </a:tabLst>
            </a:pPr>
            <a:r>
              <a:rPr lang="en-GB" sz="2000" b="1" dirty="0" smtClean="0">
                <a:solidFill>
                  <a:srgbClr val="FF0000"/>
                </a:solidFill>
              </a:rPr>
              <a:t>Energy</a:t>
            </a:r>
            <a:r>
              <a:rPr lang="en-GB" sz="2000" b="1" dirty="0" smtClean="0"/>
              <a:t>, </a:t>
            </a:r>
            <a:r>
              <a:rPr lang="en-GB" sz="2000" b="1" dirty="0" smtClean="0">
                <a:solidFill>
                  <a:srgbClr val="00B050"/>
                </a:solidFill>
              </a:rPr>
              <a:t>Environment</a:t>
            </a:r>
            <a:r>
              <a:rPr lang="en-GB" sz="2000" b="1" dirty="0" smtClean="0"/>
              <a:t> and </a:t>
            </a:r>
            <a:r>
              <a:rPr lang="en-GB" sz="2000" b="1" dirty="0" smtClean="0">
                <a:solidFill>
                  <a:srgbClr val="0066FF"/>
                </a:solidFill>
              </a:rPr>
              <a:t>Security</a:t>
            </a:r>
            <a:br>
              <a:rPr lang="en-GB" sz="2000" b="1" dirty="0" smtClean="0">
                <a:solidFill>
                  <a:srgbClr val="0066FF"/>
                </a:solidFill>
              </a:rPr>
            </a:br>
            <a:r>
              <a:rPr lang="en-GB" sz="2000" b="1" dirty="0">
                <a:solidFill>
                  <a:srgbClr val="0066FF"/>
                </a:solidFill>
              </a:rPr>
              <a:t/>
            </a:r>
            <a:br>
              <a:rPr lang="en-GB" sz="2000" b="1" dirty="0">
                <a:solidFill>
                  <a:srgbClr val="0066FF"/>
                </a:solidFill>
              </a:rPr>
            </a:br>
            <a:r>
              <a:rPr lang="en-GB" sz="2000" b="1" dirty="0" smtClean="0">
                <a:solidFill>
                  <a:srgbClr val="0066FF"/>
                </a:solidFill>
              </a:rPr>
              <a:t>Europe</a:t>
            </a:r>
            <a:r>
              <a:rPr lang="en-GB" sz="1400" dirty="0" smtClean="0">
                <a:solidFill>
                  <a:srgbClr val="0066CC"/>
                </a:solidFill>
              </a:rPr>
              <a:t/>
            </a:r>
            <a:br>
              <a:rPr lang="en-GB" sz="1400" dirty="0" smtClean="0">
                <a:solidFill>
                  <a:srgbClr val="0066CC"/>
                </a:solidFill>
              </a:rPr>
            </a:br>
            <a:r>
              <a:rPr lang="en-GB" sz="1400" dirty="0" smtClean="0">
                <a:solidFill>
                  <a:srgbClr val="0066CC"/>
                </a:solidFill>
              </a:rPr>
              <a:t/>
            </a:r>
            <a:br>
              <a:rPr lang="en-GB" sz="1400" dirty="0" smtClean="0">
                <a:solidFill>
                  <a:srgbClr val="0066CC"/>
                </a:solidFill>
              </a:rPr>
            </a:br>
            <a:r>
              <a:rPr lang="en-GB" sz="1400" dirty="0" smtClean="0"/>
              <a:t/>
            </a:r>
            <a:br>
              <a:rPr lang="en-GB" sz="1400" dirty="0" smtClean="0"/>
            </a:br>
            <a:r>
              <a:rPr lang="en-GB" sz="1200" dirty="0" smtClean="0"/>
              <a:t>Mark Barrett </a:t>
            </a:r>
            <a:br>
              <a:rPr lang="en-GB" sz="1200" dirty="0" smtClean="0"/>
            </a:br>
            <a:r>
              <a:rPr lang="en-GB" sz="1200" dirty="0" smtClean="0">
                <a:hlinkClick r:id="rId3" tooltip="mailto:Mark.Barrett@ucl.ac.uk"/>
              </a:rPr>
              <a:t>Mark.Barrett@ucl.ac.uk</a:t>
            </a:r>
            <a:r>
              <a:rPr lang="en-GB" sz="1200" dirty="0" smtClean="0"/>
              <a:t/>
            </a:r>
            <a:br>
              <a:rPr lang="en-GB" sz="1200" dirty="0" smtClean="0"/>
            </a:br>
            <a:r>
              <a:rPr lang="en-GB" sz="1200" dirty="0" smtClean="0"/>
              <a:t/>
            </a:r>
            <a:br>
              <a:rPr lang="en-GB" sz="1200" dirty="0" smtClean="0"/>
            </a:br>
            <a:r>
              <a:rPr lang="en-GB" sz="1200" dirty="0" smtClean="0"/>
              <a:t/>
            </a:r>
            <a:br>
              <a:rPr lang="en-GB" sz="1200" dirty="0" smtClean="0"/>
            </a:br>
            <a:r>
              <a:rPr lang="en-GB" sz="1200" dirty="0" smtClean="0"/>
              <a:t>University College London</a:t>
            </a:r>
            <a:r>
              <a:rPr lang="en-GB" sz="1400" dirty="0" smtClean="0"/>
              <a:t/>
            </a:r>
            <a:br>
              <a:rPr lang="en-GB" sz="1400" dirty="0" smtClean="0"/>
            </a:br>
            <a:r>
              <a:rPr lang="en-GB" sz="1400" dirty="0" smtClean="0"/>
              <a:t/>
            </a:r>
            <a:br>
              <a:rPr lang="en-GB" sz="1400" dirty="0" smtClean="0"/>
            </a:br>
            <a:r>
              <a:rPr lang="en-GB" sz="1400" dirty="0" smtClean="0"/>
              <a:t/>
            </a:r>
            <a:br>
              <a:rPr lang="en-GB" sz="1400" dirty="0" smtClean="0"/>
            </a:br>
            <a:r>
              <a:rPr lang="en-GB" sz="1400" dirty="0" smtClean="0"/>
              <a:t/>
            </a:r>
            <a:br>
              <a:rPr lang="en-GB" sz="1400" dirty="0" smtClean="0"/>
            </a:br>
            <a:r>
              <a:rPr lang="en-GB" sz="1400" dirty="0" smtClean="0"/>
              <a:t>  </a:t>
            </a:r>
          </a:p>
        </p:txBody>
      </p:sp>
      <p:pic>
        <p:nvPicPr>
          <p:cNvPr id="4099" name="Picture 8" descr="LPSBi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6250" y="2482850"/>
            <a:ext cx="4578350" cy="418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357188" y="5072063"/>
            <a:ext cx="3852862" cy="1071562"/>
          </a:xfrm>
          <a:prstGeom prst="rect">
            <a:avLst/>
          </a:prstGeom>
          <a:noFill/>
          <a:ln w="9525">
            <a:noFill/>
            <a:miter lim="800000"/>
            <a:headEnd/>
            <a:tailEnd/>
          </a:ln>
        </p:spPr>
        <p:txBody>
          <a:bodyPr/>
          <a:lstStyle>
            <a:lvl1pPr eaLnBrk="0" hangingPunct="0">
              <a:tabLst>
                <a:tab pos="7715250" algn="l"/>
              </a:tabLst>
              <a:defRPr>
                <a:solidFill>
                  <a:schemeClr val="tx1"/>
                </a:solidFill>
                <a:latin typeface="Arial" charset="0"/>
                <a:cs typeface="Arial" charset="0"/>
              </a:defRPr>
            </a:lvl1pPr>
            <a:lvl2pPr marL="742950" indent="-285750" eaLnBrk="0" hangingPunct="0">
              <a:tabLst>
                <a:tab pos="7715250" algn="l"/>
              </a:tabLst>
              <a:defRPr>
                <a:solidFill>
                  <a:schemeClr val="tx1"/>
                </a:solidFill>
                <a:latin typeface="Arial" charset="0"/>
                <a:cs typeface="Arial" charset="0"/>
              </a:defRPr>
            </a:lvl2pPr>
            <a:lvl3pPr marL="1143000" indent="-228600" eaLnBrk="0" hangingPunct="0">
              <a:tabLst>
                <a:tab pos="7715250" algn="l"/>
              </a:tabLst>
              <a:defRPr>
                <a:solidFill>
                  <a:schemeClr val="tx1"/>
                </a:solidFill>
                <a:latin typeface="Arial" charset="0"/>
                <a:cs typeface="Arial" charset="0"/>
              </a:defRPr>
            </a:lvl3pPr>
            <a:lvl4pPr marL="1600200" indent="-228600" eaLnBrk="0" hangingPunct="0">
              <a:tabLst>
                <a:tab pos="7715250" algn="l"/>
              </a:tabLst>
              <a:defRPr>
                <a:solidFill>
                  <a:schemeClr val="tx1"/>
                </a:solidFill>
                <a:latin typeface="Arial" charset="0"/>
                <a:cs typeface="Arial" charset="0"/>
              </a:defRPr>
            </a:lvl4pPr>
            <a:lvl5pPr marL="2057400" indent="-228600" eaLnBrk="0" hangingPunct="0">
              <a:tabLst>
                <a:tab pos="7715250"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7715250"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7715250"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7715250"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7715250" algn="l"/>
              </a:tabLst>
              <a:defRPr>
                <a:solidFill>
                  <a:schemeClr val="tx1"/>
                </a:solidFill>
                <a:latin typeface="Arial" charset="0"/>
                <a:cs typeface="Arial" charset="0"/>
              </a:defRPr>
            </a:lvl9pPr>
          </a:lstStyle>
          <a:p>
            <a:pPr algn="ctr" eaLnBrk="1" hangingPunct="1"/>
            <a:endParaRPr lang="en-GB" sz="1200" b="1">
              <a:solidFill>
                <a:schemeClr val="tx2"/>
              </a:solidFill>
            </a:endParaRPr>
          </a:p>
        </p:txBody>
      </p:sp>
    </p:spTree>
    <p:extLst>
      <p:ext uri="{BB962C8B-B14F-4D97-AF65-F5344CB8AC3E}">
        <p14:creationId xmlns:p14="http://schemas.microsoft.com/office/powerpoint/2010/main" val="34412727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57188" y="928688"/>
            <a:ext cx="8489950" cy="642937"/>
          </a:xfrm>
        </p:spPr>
        <p:txBody>
          <a:bodyPr/>
          <a:lstStyle/>
          <a:p>
            <a:pPr eaLnBrk="1" hangingPunct="1"/>
            <a:r>
              <a:rPr lang="en-US" smtClean="0"/>
              <a:t>Outline</a:t>
            </a:r>
          </a:p>
        </p:txBody>
      </p:sp>
      <p:sp>
        <p:nvSpPr>
          <p:cNvPr id="5123" name="Content Placeholder 2"/>
          <p:cNvSpPr>
            <a:spLocks noGrp="1"/>
          </p:cNvSpPr>
          <p:nvPr>
            <p:ph idx="1"/>
          </p:nvPr>
        </p:nvSpPr>
        <p:spPr>
          <a:xfrm>
            <a:off x="428625" y="1357313"/>
            <a:ext cx="5000625" cy="3743325"/>
          </a:xfrm>
        </p:spPr>
        <p:txBody>
          <a:bodyPr/>
          <a:lstStyle/>
          <a:p>
            <a:pPr eaLnBrk="1" hangingPunct="1">
              <a:buFontTx/>
              <a:buNone/>
            </a:pPr>
            <a:r>
              <a:rPr lang="en-GB" sz="1600" b="1" smtClean="0"/>
              <a:t>EU scenarios: finding low/least cost strategies to meet security, climate and air pollution objectives</a:t>
            </a:r>
          </a:p>
          <a:p>
            <a:pPr eaLnBrk="1" hangingPunct="1">
              <a:buFontTx/>
              <a:buNone/>
            </a:pPr>
            <a:endParaRPr lang="en-GB" sz="1600" smtClean="0"/>
          </a:p>
          <a:p>
            <a:pPr eaLnBrk="1" hangingPunct="1">
              <a:buFontTx/>
              <a:buNone/>
            </a:pPr>
            <a:r>
              <a:rPr lang="en-GB" sz="1600" smtClean="0"/>
              <a:t>People, demand and management in energy scenarios</a:t>
            </a:r>
          </a:p>
          <a:p>
            <a:pPr eaLnBrk="1" hangingPunct="1">
              <a:buFontTx/>
              <a:buNone/>
            </a:pPr>
            <a:endParaRPr lang="en-GB" sz="1600" smtClean="0"/>
          </a:p>
          <a:p>
            <a:pPr eaLnBrk="1" hangingPunct="1">
              <a:buFontTx/>
              <a:buNone/>
            </a:pPr>
            <a:r>
              <a:rPr lang="en-GB" sz="1600" smtClean="0"/>
              <a:t>EU Energy scenarios. EU scenarios with different demand and supply measures.</a:t>
            </a:r>
          </a:p>
          <a:p>
            <a:pPr eaLnBrk="1" hangingPunct="1">
              <a:buFontTx/>
              <a:buNone/>
            </a:pPr>
            <a:r>
              <a:rPr lang="en-GB" sz="1600" smtClean="0"/>
              <a:t> </a:t>
            </a:r>
          </a:p>
          <a:p>
            <a:pPr eaLnBrk="1" hangingPunct="1">
              <a:buFontTx/>
              <a:buNone/>
            </a:pPr>
            <a:r>
              <a:rPr lang="en-GB" sz="1600" smtClean="0"/>
              <a:t>Trade flows. Imports and exports of energy across EU boundary</a:t>
            </a:r>
          </a:p>
          <a:p>
            <a:pPr eaLnBrk="1" hangingPunct="1">
              <a:buFontTx/>
              <a:buAutoNum type="arabicPeriod" startAt="3"/>
            </a:pPr>
            <a:endParaRPr lang="en-GB" sz="1600" smtClean="0"/>
          </a:p>
          <a:p>
            <a:pPr eaLnBrk="1" hangingPunct="1">
              <a:buFontTx/>
              <a:buNone/>
            </a:pPr>
            <a:r>
              <a:rPr lang="en-GB" sz="1600" smtClean="0"/>
              <a:t>Trade. Implications for security</a:t>
            </a:r>
          </a:p>
          <a:p>
            <a:pPr eaLnBrk="1" hangingPunct="1">
              <a:buFontTx/>
              <a:buNone/>
            </a:pPr>
            <a:endParaRPr lang="en-GB" sz="1600" smtClean="0"/>
          </a:p>
          <a:p>
            <a:pPr eaLnBrk="1" hangingPunct="1">
              <a:buFontTx/>
              <a:buNone/>
            </a:pPr>
            <a:r>
              <a:rPr lang="en-GB" sz="1600" smtClean="0"/>
              <a:t>Need for further analysis</a:t>
            </a:r>
          </a:p>
          <a:p>
            <a:pPr eaLnBrk="1" hangingPunct="1">
              <a:buFontTx/>
              <a:buNone/>
            </a:pPr>
            <a:endParaRPr lang="en-GB" sz="1600" smtClean="0"/>
          </a:p>
          <a:p>
            <a:pPr eaLnBrk="1" hangingPunct="1">
              <a:buFontTx/>
              <a:buNone/>
            </a:pPr>
            <a:r>
              <a:rPr lang="en-GB" sz="1600" smtClean="0"/>
              <a:t>Comments on security</a:t>
            </a:r>
          </a:p>
          <a:p>
            <a:pPr eaLnBrk="1" hangingPunct="1">
              <a:buFontTx/>
              <a:buNone/>
            </a:pPr>
            <a:endParaRPr lang="en-GB" sz="1600" smtClean="0"/>
          </a:p>
          <a:p>
            <a:pPr eaLnBrk="1" hangingPunct="1">
              <a:buFontTx/>
              <a:buNone/>
            </a:pPr>
            <a:endParaRPr lang="en-GB" sz="1600" smtClean="0"/>
          </a:p>
        </p:txBody>
      </p:sp>
      <p:sp>
        <p:nvSpPr>
          <p:cNvPr id="5124" name="Slide Number Placeholder 3"/>
          <p:cNvSpPr>
            <a:spLocks noGrp="1"/>
          </p:cNvSpPr>
          <p:nvPr>
            <p:ph type="sldNum" sz="quarter" idx="4294967295"/>
          </p:nvPr>
        </p:nvSpPr>
        <p:spPr bwMode="auto">
          <a:xfrm>
            <a:off x="7010400" y="6245225"/>
            <a:ext cx="1633538"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3C1C01B-8899-46FC-9A3C-2F9A71391EFF}" type="slidenum">
              <a:rPr lang="en-GB"/>
              <a:pPr algn="r" eaLnBrk="1" hangingPunct="1"/>
              <a:t>36</a:t>
            </a:fld>
            <a:endParaRPr lang="en-GB"/>
          </a:p>
        </p:txBody>
      </p:sp>
      <p:pic>
        <p:nvPicPr>
          <p:cNvPr id="512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9688" y="1428750"/>
            <a:ext cx="5151437"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38523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4294967295"/>
          </p:nvPr>
        </p:nvSpPr>
        <p:spPr bwMode="auto">
          <a:xfrm>
            <a:off x="6553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CE1E138-1F36-4777-A157-C309A6A5D8FF}" type="slidenum">
              <a:rPr lang="en-GB"/>
              <a:pPr eaLnBrk="1" hangingPunct="1"/>
              <a:t>37</a:t>
            </a:fld>
            <a:endParaRPr lang="en-GB"/>
          </a:p>
        </p:txBody>
      </p:sp>
      <p:sp>
        <p:nvSpPr>
          <p:cNvPr id="6147" name="Rectangle 5"/>
          <p:cNvSpPr>
            <a:spLocks noGrp="1" noChangeArrowheads="1"/>
          </p:cNvSpPr>
          <p:nvPr>
            <p:ph type="title"/>
          </p:nvPr>
        </p:nvSpPr>
        <p:spPr>
          <a:xfrm>
            <a:off x="395288" y="620713"/>
            <a:ext cx="8229600" cy="665162"/>
          </a:xfrm>
        </p:spPr>
        <p:txBody>
          <a:bodyPr/>
          <a:lstStyle/>
          <a:p>
            <a:r>
              <a:rPr lang="en-GB" smtClean="0"/>
              <a:t>Energy is for services for people</a:t>
            </a:r>
            <a:br>
              <a:rPr lang="en-GB" smtClean="0"/>
            </a:br>
            <a:r>
              <a:rPr lang="en-GB" sz="1400" smtClean="0"/>
              <a:t>Exogenous assumptions (from PRIMES WCLP scenario): basic drivers</a:t>
            </a:r>
          </a:p>
        </p:txBody>
      </p:sp>
      <p:sp>
        <p:nvSpPr>
          <p:cNvPr id="6148" name="Rectangle 6"/>
          <p:cNvSpPr>
            <a:spLocks noGrp="1" noChangeArrowheads="1"/>
          </p:cNvSpPr>
          <p:nvPr>
            <p:ph type="body" idx="1"/>
          </p:nvPr>
        </p:nvSpPr>
        <p:spPr>
          <a:xfrm>
            <a:off x="611188" y="1412875"/>
            <a:ext cx="3887787" cy="1439863"/>
          </a:xfrm>
        </p:spPr>
        <p:txBody>
          <a:bodyPr/>
          <a:lstStyle/>
          <a:p>
            <a:pPr>
              <a:buFontTx/>
              <a:buNone/>
            </a:pPr>
            <a:r>
              <a:rPr lang="en-US" smtClean="0"/>
              <a:t>Population peaks and declines</a:t>
            </a:r>
            <a:endParaRPr lang="en-GB" smtClean="0"/>
          </a:p>
        </p:txBody>
      </p:sp>
      <p:pic>
        <p:nvPicPr>
          <p:cNvPr id="614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3" y="1689100"/>
            <a:ext cx="4318000"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150"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3800" y="1700213"/>
            <a:ext cx="3983038"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151"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4143375"/>
            <a:ext cx="4319588"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152" name="Rectangle 13"/>
          <p:cNvSpPr>
            <a:spLocks noChangeArrowheads="1"/>
          </p:cNvSpPr>
          <p:nvPr/>
        </p:nvSpPr>
        <p:spPr bwMode="auto">
          <a:xfrm>
            <a:off x="5076825" y="1412875"/>
            <a:ext cx="3382963"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r>
              <a:rPr lang="en-US" sz="1400"/>
              <a:t>More households</a:t>
            </a:r>
            <a:endParaRPr lang="en-GB" sz="1400"/>
          </a:p>
        </p:txBody>
      </p:sp>
      <p:sp>
        <p:nvSpPr>
          <p:cNvPr id="6153" name="Rectangle 14"/>
          <p:cNvSpPr>
            <a:spLocks noChangeArrowheads="1"/>
          </p:cNvSpPr>
          <p:nvPr/>
        </p:nvSpPr>
        <p:spPr bwMode="auto">
          <a:xfrm>
            <a:off x="684213" y="4941888"/>
            <a:ext cx="38877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r"/>
            <a:r>
              <a:rPr lang="en-US"/>
              <a:t>GDP growth (ha ha!)</a:t>
            </a:r>
            <a:endParaRPr lang="en-GB"/>
          </a:p>
        </p:txBody>
      </p:sp>
    </p:spTree>
    <p:extLst>
      <p:ext uri="{BB962C8B-B14F-4D97-AF65-F5344CB8AC3E}">
        <p14:creationId xmlns:p14="http://schemas.microsoft.com/office/powerpoint/2010/main" val="2020535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4294967295"/>
          </p:nvPr>
        </p:nvSpPr>
        <p:spPr bwMode="auto">
          <a:xfrm>
            <a:off x="6553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4F341B4-75B2-421F-9347-3C4584F054A8}" type="slidenum">
              <a:rPr lang="en-US"/>
              <a:pPr eaLnBrk="1" hangingPunct="1"/>
              <a:t>38</a:t>
            </a:fld>
            <a:endParaRPr lang="en-US"/>
          </a:p>
        </p:txBody>
      </p:sp>
      <p:sp>
        <p:nvSpPr>
          <p:cNvPr id="7171" name="Rectangle 2"/>
          <p:cNvSpPr>
            <a:spLocks noGrp="1" noChangeArrowheads="1"/>
          </p:cNvSpPr>
          <p:nvPr>
            <p:ph type="title"/>
          </p:nvPr>
        </p:nvSpPr>
        <p:spPr>
          <a:xfrm>
            <a:off x="323850" y="620713"/>
            <a:ext cx="8489950" cy="360362"/>
          </a:xfrm>
        </p:spPr>
        <p:txBody>
          <a:bodyPr/>
          <a:lstStyle/>
          <a:p>
            <a:pPr eaLnBrk="1" hangingPunct="1"/>
            <a:r>
              <a:rPr lang="en-US" sz="1500" smtClean="0"/>
              <a:t>Energy services</a:t>
            </a:r>
          </a:p>
        </p:txBody>
      </p:sp>
      <p:sp>
        <p:nvSpPr>
          <p:cNvPr id="7172" name="Rectangle 3"/>
          <p:cNvSpPr>
            <a:spLocks noGrp="1" noChangeArrowheads="1"/>
          </p:cNvSpPr>
          <p:nvPr>
            <p:ph type="body" idx="1"/>
          </p:nvPr>
        </p:nvSpPr>
        <p:spPr>
          <a:xfrm>
            <a:off x="611188" y="1268413"/>
            <a:ext cx="7246937" cy="5184775"/>
          </a:xfrm>
          <a:noFill/>
        </p:spPr>
        <p:txBody>
          <a:bodyPr/>
          <a:lstStyle/>
          <a:p>
            <a:pPr eaLnBrk="1" hangingPunct="1"/>
            <a:endParaRPr lang="en-GB" smtClean="0"/>
          </a:p>
          <a:p>
            <a:pPr eaLnBrk="1" hangingPunct="1"/>
            <a:endParaRPr lang="en-GB" smtClean="0"/>
          </a:p>
          <a:p>
            <a:pPr eaLnBrk="1" hangingPunct="1"/>
            <a:endParaRPr lang="en-GB" smtClean="0"/>
          </a:p>
          <a:p>
            <a:pPr lvl="1" eaLnBrk="1" hangingPunct="1"/>
            <a:endParaRPr lang="en-GB" smtClean="0"/>
          </a:p>
          <a:p>
            <a:pPr eaLnBrk="1" hangingPunct="1"/>
            <a:endParaRPr lang="en-US" smtClean="0"/>
          </a:p>
        </p:txBody>
      </p:sp>
      <p:pic>
        <p:nvPicPr>
          <p:cNvPr id="717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4438" y="1428750"/>
            <a:ext cx="6607175"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54245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4294967295"/>
          </p:nvPr>
        </p:nvSpPr>
        <p:spPr bwMode="auto">
          <a:xfrm>
            <a:off x="6553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35CBCEC-FB2F-4F0A-A551-ACFEB4DC423E}" type="slidenum">
              <a:rPr lang="en-US"/>
              <a:pPr eaLnBrk="1" hangingPunct="1"/>
              <a:t>39</a:t>
            </a:fld>
            <a:endParaRPr lang="en-US"/>
          </a:p>
        </p:txBody>
      </p:sp>
      <p:sp>
        <p:nvSpPr>
          <p:cNvPr id="8195" name="Rectangle 2"/>
          <p:cNvSpPr>
            <a:spLocks noGrp="1" noChangeArrowheads="1"/>
          </p:cNvSpPr>
          <p:nvPr>
            <p:ph type="title"/>
          </p:nvPr>
        </p:nvSpPr>
        <p:spPr>
          <a:xfrm>
            <a:off x="395288" y="620713"/>
            <a:ext cx="8229600" cy="665162"/>
          </a:xfrm>
        </p:spPr>
        <p:txBody>
          <a:bodyPr/>
          <a:lstStyle/>
          <a:p>
            <a:pPr eaLnBrk="1" hangingPunct="1"/>
            <a:r>
              <a:rPr lang="en-GB" sz="1800" smtClean="0"/>
              <a:t>Ethics: equal CO2 emission per person?</a:t>
            </a:r>
            <a:endParaRPr lang="en-US" sz="1800" smtClean="0"/>
          </a:p>
        </p:txBody>
      </p:sp>
      <p:sp>
        <p:nvSpPr>
          <p:cNvPr id="8196" name="Rectangle 3"/>
          <p:cNvSpPr>
            <a:spLocks noGrp="1" noChangeArrowheads="1"/>
          </p:cNvSpPr>
          <p:nvPr>
            <p:ph type="body" idx="1"/>
          </p:nvPr>
        </p:nvSpPr>
        <p:spPr>
          <a:xfrm>
            <a:off x="611188" y="1196975"/>
            <a:ext cx="8229600" cy="4065588"/>
          </a:xfrm>
        </p:spPr>
        <p:txBody>
          <a:bodyPr/>
          <a:lstStyle/>
          <a:p>
            <a:pPr eaLnBrk="1" hangingPunct="1">
              <a:buFontTx/>
              <a:buNone/>
            </a:pPr>
            <a:r>
              <a:rPr lang="en-US" smtClean="0"/>
              <a:t>Humans have equal rights to emissions, therefore convergence of emission per person in the EU and elsewhere? What about different resources and climate of countries? Note that for global equity, EU per capita emissions will have to fall by over 95% to reach 60% reduction globally.</a:t>
            </a:r>
          </a:p>
          <a:p>
            <a:pPr eaLnBrk="1" hangingPunct="1"/>
            <a:endParaRPr lang="en-US" smtClean="0"/>
          </a:p>
        </p:txBody>
      </p:sp>
      <p:pic>
        <p:nvPicPr>
          <p:cNvPr id="819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3125" y="2000250"/>
            <a:ext cx="6843713" cy="447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4042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pPr eaLnBrk="1" hangingPunct="1"/>
            <a:r>
              <a:rPr lang="en-US" sz="1500" smtClean="0"/>
              <a:t>History and future of people and energy?</a:t>
            </a:r>
          </a:p>
        </p:txBody>
      </p:sp>
      <p:sp>
        <p:nvSpPr>
          <p:cNvPr id="10" name="Content Placeholder 9"/>
          <p:cNvSpPr>
            <a:spLocks noGrp="1"/>
          </p:cNvSpPr>
          <p:nvPr>
            <p:ph idx="1"/>
          </p:nvPr>
        </p:nvSpPr>
        <p:spPr/>
        <p:txBody>
          <a:bodyPr/>
          <a:lstStyle/>
          <a:p>
            <a:endParaRPr lang="en-GB"/>
          </a:p>
        </p:txBody>
      </p:sp>
      <p:sp>
        <p:nvSpPr>
          <p:cNvPr id="40962" name="Slide Number Placeholder 5"/>
          <p:cNvSpPr>
            <a:spLocks noGrp="1"/>
          </p:cNvSpPr>
          <p:nvPr>
            <p:ph type="sldNum" sz="quarter" idx="12"/>
          </p:nvPr>
        </p:nvSpPr>
        <p:spPr bwMode="auto">
          <a:prstGeom prst="rect">
            <a:avLst/>
          </a:prstGeom>
          <a:noFill/>
          <a:ln>
            <a:miter lim="800000"/>
            <a:headEnd/>
            <a:tailEnd/>
          </a:ln>
        </p:spPr>
        <p:txBody>
          <a:bodyPr/>
          <a:lstStyle/>
          <a:p>
            <a:pPr algn="r"/>
            <a:fld id="{C5B027B5-9FAD-4090-81B1-9D2462CA99E1}" type="slidenum">
              <a:rPr lang="en-US"/>
              <a:pPr algn="r"/>
              <a:t>4</a:t>
            </a:fld>
            <a:endParaRPr lang="en-US"/>
          </a:p>
        </p:txBody>
      </p:sp>
      <p:sp>
        <p:nvSpPr>
          <p:cNvPr id="11" name="Rectangle 3"/>
          <p:cNvSpPr txBox="1">
            <a:spLocks noChangeArrowheads="1"/>
          </p:cNvSpPr>
          <p:nvPr/>
        </p:nvSpPr>
        <p:spPr bwMode="auto">
          <a:xfrm>
            <a:off x="214313" y="1071563"/>
            <a:ext cx="3714750" cy="285750"/>
          </a:xfrm>
          <a:prstGeom prst="rect">
            <a:avLst/>
          </a:prstGeom>
          <a:noFill/>
          <a:ln w="9525">
            <a:noFill/>
            <a:miter lim="800000"/>
            <a:headEnd/>
            <a:tailEnd/>
          </a:ln>
        </p:spPr>
        <p:txBody>
          <a:bodyPr/>
          <a:lstStyle/>
          <a:p>
            <a:pPr marL="342900" indent="-342900" eaLnBrk="0" hangingPunct="0">
              <a:spcBef>
                <a:spcPct val="20000"/>
              </a:spcBef>
              <a:defRPr/>
            </a:pPr>
            <a:r>
              <a:rPr lang="en-GB" sz="1400" kern="0" dirty="0">
                <a:latin typeface="+mn-lt"/>
                <a:cs typeface="+mn-cs"/>
              </a:rPr>
              <a:t>1950 to 2100. Transition fossil to renewable</a:t>
            </a:r>
          </a:p>
        </p:txBody>
      </p:sp>
      <p:sp>
        <p:nvSpPr>
          <p:cNvPr id="12" name="Rectangle 3"/>
          <p:cNvSpPr txBox="1">
            <a:spLocks noChangeArrowheads="1"/>
          </p:cNvSpPr>
          <p:nvPr/>
        </p:nvSpPr>
        <p:spPr bwMode="auto">
          <a:xfrm>
            <a:off x="1357313" y="4143375"/>
            <a:ext cx="6572250" cy="285750"/>
          </a:xfrm>
          <a:prstGeom prst="rect">
            <a:avLst/>
          </a:prstGeom>
          <a:noFill/>
          <a:ln w="9525">
            <a:noFill/>
            <a:miter lim="800000"/>
            <a:headEnd/>
            <a:tailEnd/>
          </a:ln>
        </p:spPr>
        <p:txBody>
          <a:bodyPr/>
          <a:lstStyle/>
          <a:p>
            <a:pPr marL="342900" indent="-342900" eaLnBrk="0" hangingPunct="0">
              <a:spcBef>
                <a:spcPct val="20000"/>
              </a:spcBef>
              <a:defRPr/>
            </a:pPr>
            <a:r>
              <a:rPr lang="en-GB" sz="1400" kern="0" dirty="0">
                <a:latin typeface="+mn-lt"/>
                <a:cs typeface="+mn-cs"/>
              </a:rPr>
              <a:t>0 to 2500. Renewable </a:t>
            </a:r>
            <a:r>
              <a:rPr lang="en-GB" sz="1400" kern="0" dirty="0">
                <a:latin typeface="+mn-lt"/>
                <a:cs typeface="+mn-cs"/>
                <a:sym typeface="Wingdings" pitchFamily="2" charset="2"/>
              </a:rPr>
              <a:t>=&gt; fossil =&gt; </a:t>
            </a:r>
            <a:r>
              <a:rPr lang="en-GB" sz="1400" kern="0" dirty="0">
                <a:latin typeface="+mn-lt"/>
                <a:cs typeface="+mn-cs"/>
              </a:rPr>
              <a:t>renewable. Steady state humanity?</a:t>
            </a:r>
          </a:p>
        </p:txBody>
      </p:sp>
      <p:pic>
        <p:nvPicPr>
          <p:cNvPr id="40966" name="Picture 10"/>
          <p:cNvPicPr>
            <a:picLocks noChangeAspect="1" noChangeArrowheads="1"/>
          </p:cNvPicPr>
          <p:nvPr/>
        </p:nvPicPr>
        <p:blipFill>
          <a:blip r:embed="rId3" cstate="print"/>
          <a:srcRect/>
          <a:stretch>
            <a:fillRect/>
          </a:stretch>
        </p:blipFill>
        <p:spPr bwMode="auto">
          <a:xfrm>
            <a:off x="285750" y="1357313"/>
            <a:ext cx="3733800" cy="2486025"/>
          </a:xfrm>
          <a:prstGeom prst="rect">
            <a:avLst/>
          </a:prstGeom>
          <a:noFill/>
          <a:ln w="9525">
            <a:noFill/>
            <a:miter lim="800000"/>
            <a:headEnd/>
            <a:tailEnd/>
          </a:ln>
        </p:spPr>
      </p:pic>
      <p:pic>
        <p:nvPicPr>
          <p:cNvPr id="40967" name="Picture 11"/>
          <p:cNvPicPr>
            <a:picLocks noChangeAspect="1" noChangeArrowheads="1"/>
          </p:cNvPicPr>
          <p:nvPr/>
        </p:nvPicPr>
        <p:blipFill>
          <a:blip r:embed="rId4" cstate="print"/>
          <a:srcRect/>
          <a:stretch>
            <a:fillRect/>
          </a:stretch>
        </p:blipFill>
        <p:spPr bwMode="auto">
          <a:xfrm>
            <a:off x="4643438" y="1428750"/>
            <a:ext cx="3857625" cy="2568575"/>
          </a:xfrm>
          <a:prstGeom prst="rect">
            <a:avLst/>
          </a:prstGeom>
          <a:noFill/>
          <a:ln w="9525">
            <a:noFill/>
            <a:miter lim="800000"/>
            <a:headEnd/>
            <a:tailEnd/>
          </a:ln>
        </p:spPr>
      </p:pic>
      <p:sp>
        <p:nvSpPr>
          <p:cNvPr id="15" name="Rectangle 3"/>
          <p:cNvSpPr txBox="1">
            <a:spLocks noChangeArrowheads="1"/>
          </p:cNvSpPr>
          <p:nvPr/>
        </p:nvSpPr>
        <p:spPr bwMode="auto">
          <a:xfrm>
            <a:off x="4786313" y="1071563"/>
            <a:ext cx="3500437" cy="285750"/>
          </a:xfrm>
          <a:prstGeom prst="rect">
            <a:avLst/>
          </a:prstGeom>
          <a:noFill/>
          <a:ln w="9525">
            <a:noFill/>
            <a:miter lim="800000"/>
            <a:headEnd/>
            <a:tailEnd/>
          </a:ln>
        </p:spPr>
        <p:txBody>
          <a:bodyPr/>
          <a:lstStyle/>
          <a:p>
            <a:pPr marL="342900" indent="-342900" eaLnBrk="0" hangingPunct="0">
              <a:spcBef>
                <a:spcPct val="20000"/>
              </a:spcBef>
              <a:defRPr/>
            </a:pPr>
            <a:r>
              <a:rPr lang="en-GB" sz="1400" kern="0" dirty="0">
                <a:latin typeface="+mn-lt"/>
                <a:cs typeface="+mn-cs"/>
              </a:rPr>
              <a:t>1800 to 2300. </a:t>
            </a:r>
            <a:r>
              <a:rPr lang="en-GB" sz="1400" kern="0" dirty="0"/>
              <a:t>. Transition fossil to renewable </a:t>
            </a:r>
            <a:endParaRPr lang="en-GB" sz="1400" kern="0" dirty="0">
              <a:latin typeface="+mn-lt"/>
              <a:cs typeface="+mn-cs"/>
            </a:endParaRPr>
          </a:p>
        </p:txBody>
      </p:sp>
      <p:pic>
        <p:nvPicPr>
          <p:cNvPr id="40969" name="Picture 4"/>
          <p:cNvPicPr>
            <a:picLocks noChangeAspect="1" noChangeArrowheads="1"/>
          </p:cNvPicPr>
          <p:nvPr/>
        </p:nvPicPr>
        <p:blipFill>
          <a:blip r:embed="rId5" cstate="print"/>
          <a:srcRect/>
          <a:stretch>
            <a:fillRect/>
          </a:stretch>
        </p:blipFill>
        <p:spPr bwMode="auto">
          <a:xfrm>
            <a:off x="928688" y="4421188"/>
            <a:ext cx="7205662" cy="2436812"/>
          </a:xfrm>
          <a:prstGeom prst="rect">
            <a:avLst/>
          </a:prstGeom>
          <a:noFill/>
          <a:ln w="9525">
            <a:noFill/>
            <a:miter lim="800000"/>
            <a:headEnd/>
            <a:tailEnd/>
          </a:ln>
        </p:spPr>
      </p:pic>
    </p:spTree>
    <p:extLst>
      <p:ext uri="{BB962C8B-B14F-4D97-AF65-F5344CB8AC3E}">
        <p14:creationId xmlns:p14="http://schemas.microsoft.com/office/powerpoint/2010/main" val="986507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4294967295"/>
          </p:nvPr>
        </p:nvSpPr>
        <p:spPr bwMode="auto">
          <a:xfrm>
            <a:off x="6553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DF50A05-E43F-4BCB-BAD4-2842CA52D0C8}" type="slidenum">
              <a:rPr lang="en-GB"/>
              <a:pPr algn="r" eaLnBrk="1" hangingPunct="1"/>
              <a:t>40</a:t>
            </a:fld>
            <a:endParaRPr lang="en-GB"/>
          </a:p>
        </p:txBody>
      </p:sp>
      <p:sp>
        <p:nvSpPr>
          <p:cNvPr id="9219" name="Rectangle 2"/>
          <p:cNvSpPr>
            <a:spLocks noGrp="1" noChangeArrowheads="1"/>
          </p:cNvSpPr>
          <p:nvPr>
            <p:ph type="title"/>
          </p:nvPr>
        </p:nvSpPr>
        <p:spPr>
          <a:xfrm>
            <a:off x="395288" y="620713"/>
            <a:ext cx="8229600" cy="576262"/>
          </a:xfrm>
        </p:spPr>
        <p:txBody>
          <a:bodyPr/>
          <a:lstStyle/>
          <a:p>
            <a:r>
              <a:rPr lang="en-GB" sz="1800" smtClean="0"/>
              <a:t>Objectives, instruments and measures</a:t>
            </a:r>
          </a:p>
        </p:txBody>
      </p:sp>
      <p:sp>
        <p:nvSpPr>
          <p:cNvPr id="9220" name="Rectangle 3"/>
          <p:cNvSpPr>
            <a:spLocks noGrp="1" noChangeArrowheads="1"/>
          </p:cNvSpPr>
          <p:nvPr>
            <p:ph type="body" idx="1"/>
          </p:nvPr>
        </p:nvSpPr>
        <p:spPr>
          <a:xfrm>
            <a:off x="468313" y="1643063"/>
            <a:ext cx="8229600" cy="3259137"/>
          </a:xfrm>
        </p:spPr>
        <p:txBody>
          <a:bodyPr/>
          <a:lstStyle/>
          <a:p>
            <a:pPr>
              <a:buFontTx/>
              <a:buNone/>
            </a:pPr>
            <a:endParaRPr lang="en-US" smtClean="0"/>
          </a:p>
        </p:txBody>
      </p:sp>
      <p:pic>
        <p:nvPicPr>
          <p:cNvPr id="9221"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4438" y="1214438"/>
            <a:ext cx="7007225"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92918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6"/>
          <p:cNvSpPr>
            <a:spLocks noGrp="1"/>
          </p:cNvSpPr>
          <p:nvPr>
            <p:ph type="sldNum" sz="quarter" idx="4294967295"/>
          </p:nvPr>
        </p:nvSpPr>
        <p:spPr bwMode="auto">
          <a:xfrm>
            <a:off x="6553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B977B1C-1422-4F63-B90A-62494645DFA5}" type="slidenum">
              <a:rPr lang="en-GB"/>
              <a:pPr algn="r" eaLnBrk="1" hangingPunct="1"/>
              <a:t>41</a:t>
            </a:fld>
            <a:endParaRPr lang="en-GB"/>
          </a:p>
        </p:txBody>
      </p:sp>
      <p:sp>
        <p:nvSpPr>
          <p:cNvPr id="10243" name="Rectangle 2"/>
          <p:cNvSpPr>
            <a:spLocks noGrp="1" noChangeArrowheads="1"/>
          </p:cNvSpPr>
          <p:nvPr>
            <p:ph type="title"/>
          </p:nvPr>
        </p:nvSpPr>
        <p:spPr>
          <a:xfrm>
            <a:off x="395288" y="620713"/>
            <a:ext cx="8229600" cy="792162"/>
          </a:xfrm>
        </p:spPr>
        <p:txBody>
          <a:bodyPr/>
          <a:lstStyle/>
          <a:p>
            <a:r>
              <a:rPr lang="en-GB" sz="1800" smtClean="0"/>
              <a:t>Energy measures</a:t>
            </a:r>
          </a:p>
        </p:txBody>
      </p:sp>
      <p:sp>
        <p:nvSpPr>
          <p:cNvPr id="10244" name="Rectangle 3"/>
          <p:cNvSpPr>
            <a:spLocks noGrp="1" noChangeArrowheads="1"/>
          </p:cNvSpPr>
          <p:nvPr>
            <p:ph type="body" sz="half" idx="1"/>
          </p:nvPr>
        </p:nvSpPr>
        <p:spPr>
          <a:xfrm>
            <a:off x="323850" y="1196975"/>
            <a:ext cx="8208963" cy="719138"/>
          </a:xfrm>
        </p:spPr>
        <p:txBody>
          <a:bodyPr/>
          <a:lstStyle/>
          <a:p>
            <a:pPr>
              <a:buFontTx/>
              <a:buNone/>
            </a:pPr>
            <a:r>
              <a:rPr lang="en-GB" sz="1200" smtClean="0"/>
              <a:t>Measures</a:t>
            </a:r>
            <a:r>
              <a:rPr lang="en-GB" sz="1000" smtClean="0"/>
              <a:t> </a:t>
            </a:r>
            <a:r>
              <a:rPr lang="en-GB" sz="1200" smtClean="0"/>
              <a:t>that reduce finite fuel consumption and atmospheric emissions. Mix of measures can be applied to different degrees at a ‘natural’ rate (years); note the general rapid rate of introduction of behavioural/operational measures which helps meet near term targets (e.g. 2020).</a:t>
            </a:r>
          </a:p>
          <a:p>
            <a:pPr>
              <a:buFontTx/>
              <a:buNone/>
            </a:pPr>
            <a:endParaRPr lang="en-GB" sz="1200" smtClean="0"/>
          </a:p>
        </p:txBody>
      </p:sp>
      <p:pic>
        <p:nvPicPr>
          <p:cNvPr id="10245" name="Picture 9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813" y="2000250"/>
            <a:ext cx="7416800" cy="4357688"/>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6152909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85750" y="714375"/>
            <a:ext cx="2500313" cy="642938"/>
          </a:xfrm>
        </p:spPr>
        <p:txBody>
          <a:bodyPr/>
          <a:lstStyle/>
          <a:p>
            <a:pPr eaLnBrk="1" hangingPunct="1"/>
            <a:r>
              <a:rPr lang="en-US" smtClean="0"/>
              <a:t>The importance of demand measures</a:t>
            </a:r>
          </a:p>
        </p:txBody>
      </p:sp>
      <p:sp>
        <p:nvSpPr>
          <p:cNvPr id="11267" name="Content Placeholder 2"/>
          <p:cNvSpPr>
            <a:spLocks noGrp="1"/>
          </p:cNvSpPr>
          <p:nvPr>
            <p:ph idx="1"/>
          </p:nvPr>
        </p:nvSpPr>
        <p:spPr>
          <a:xfrm>
            <a:off x="2428875" y="1428750"/>
            <a:ext cx="1428750" cy="1643063"/>
          </a:xfrm>
        </p:spPr>
        <p:txBody>
          <a:bodyPr/>
          <a:lstStyle/>
          <a:p>
            <a:pPr eaLnBrk="1" hangingPunct="1">
              <a:buFontTx/>
              <a:buNone/>
            </a:pPr>
            <a:r>
              <a:rPr lang="en-GB" sz="1200" smtClean="0"/>
              <a:t>Chart shows UK national CO2 as a proxy for fossil fuel consumption</a:t>
            </a:r>
          </a:p>
          <a:p>
            <a:pPr eaLnBrk="1" hangingPunct="1">
              <a:buFontTx/>
              <a:buNone/>
            </a:pPr>
            <a:endParaRPr lang="en-GB" sz="1200" smtClean="0"/>
          </a:p>
        </p:txBody>
      </p:sp>
      <p:sp>
        <p:nvSpPr>
          <p:cNvPr id="11268" name="Slide Number Placeholder 3"/>
          <p:cNvSpPr>
            <a:spLocks noGrp="1"/>
          </p:cNvSpPr>
          <p:nvPr>
            <p:ph type="sldNum" sz="quarter" idx="4294967295"/>
          </p:nvPr>
        </p:nvSpPr>
        <p:spPr bwMode="auto">
          <a:xfrm>
            <a:off x="7010400" y="6245225"/>
            <a:ext cx="1633538"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728C779-9180-4D72-A58A-B73C05AB252B}" type="slidenum">
              <a:rPr lang="en-GB"/>
              <a:pPr algn="r" eaLnBrk="1" hangingPunct="1"/>
              <a:t>42</a:t>
            </a:fld>
            <a:endParaRPr lang="en-GB"/>
          </a:p>
        </p:txBody>
      </p:sp>
      <p:pic>
        <p:nvPicPr>
          <p:cNvPr id="1126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7625" y="714375"/>
            <a:ext cx="5286375" cy="317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bwMode="auto">
          <a:xfrm>
            <a:off x="357188" y="2786063"/>
            <a:ext cx="2500312" cy="3214687"/>
          </a:xfrm>
          <a:prstGeom prst="rect">
            <a:avLst/>
          </a:prstGeom>
          <a:solidFill>
            <a:srgbClr val="00FFCC"/>
          </a:solidFill>
          <a:ln w="9525">
            <a:solidFill>
              <a:schemeClr val="tx1"/>
            </a:solidFill>
            <a:miter lim="800000"/>
            <a:headEnd/>
            <a:tailEnd/>
          </a:ln>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GB" sz="1600"/>
              <a:t>Demand measures:</a:t>
            </a:r>
          </a:p>
          <a:p>
            <a:pPr eaLnBrk="1" hangingPunct="1">
              <a:spcBef>
                <a:spcPct val="20000"/>
              </a:spcBef>
            </a:pPr>
            <a:endParaRPr lang="en-GB" sz="1600"/>
          </a:p>
          <a:p>
            <a:pPr eaLnBrk="1" hangingPunct="1">
              <a:spcBef>
                <a:spcPct val="20000"/>
              </a:spcBef>
            </a:pPr>
            <a:r>
              <a:rPr lang="en-GB" sz="1600"/>
              <a:t>Reduce upstream energy</a:t>
            </a:r>
          </a:p>
          <a:p>
            <a:pPr eaLnBrk="1" hangingPunct="1">
              <a:spcBef>
                <a:spcPct val="20000"/>
              </a:spcBef>
            </a:pPr>
            <a:endParaRPr lang="en-GB" sz="1600"/>
          </a:p>
          <a:p>
            <a:pPr eaLnBrk="1" hangingPunct="1">
              <a:spcBef>
                <a:spcPct val="20000"/>
              </a:spcBef>
            </a:pPr>
            <a:r>
              <a:rPr lang="en-GB" sz="1600"/>
              <a:t>Some cause rapid reduction with large effect on energy, carbon emission and warming integrated over years, therefore enhance security</a:t>
            </a:r>
          </a:p>
          <a:p>
            <a:pPr eaLnBrk="1" hangingPunct="1">
              <a:spcBef>
                <a:spcPct val="20000"/>
              </a:spcBef>
            </a:pPr>
            <a:endParaRPr lang="en-GB" sz="1600"/>
          </a:p>
        </p:txBody>
      </p:sp>
      <p:pic>
        <p:nvPicPr>
          <p:cNvPr id="1127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4875" y="3894138"/>
            <a:ext cx="4092575" cy="296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3143250" y="5000625"/>
            <a:ext cx="1571625" cy="1500188"/>
          </a:xfrm>
          <a:prstGeom prst="rect">
            <a:avLst/>
          </a:prstGeom>
          <a:noFill/>
          <a:ln w="9525">
            <a:noFill/>
            <a:miter lim="800000"/>
            <a:headEnd/>
            <a:tailEnd/>
          </a:ln>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GB" sz="1200"/>
              <a:t>Chart illustrates integrated global warming reduction 2010-2030 for demand management measures</a:t>
            </a:r>
          </a:p>
          <a:p>
            <a:pPr eaLnBrk="1" hangingPunct="1">
              <a:spcBef>
                <a:spcPct val="20000"/>
              </a:spcBef>
            </a:pPr>
            <a:endParaRPr lang="en-GB" sz="1200"/>
          </a:p>
        </p:txBody>
      </p:sp>
    </p:spTree>
    <p:extLst>
      <p:ext uri="{BB962C8B-B14F-4D97-AF65-F5344CB8AC3E}">
        <p14:creationId xmlns:p14="http://schemas.microsoft.com/office/powerpoint/2010/main" val="33606231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4294967295"/>
          </p:nvPr>
        </p:nvSpPr>
        <p:spPr bwMode="auto">
          <a:xfrm>
            <a:off x="6553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BBE9C58-D2A1-4DB0-BAB0-1A8FBDBAAEA9}" type="slidenum">
              <a:rPr lang="en-GB"/>
              <a:pPr eaLnBrk="1" hangingPunct="1"/>
              <a:t>43</a:t>
            </a:fld>
            <a:endParaRPr lang="en-GB"/>
          </a:p>
        </p:txBody>
      </p:sp>
      <p:sp>
        <p:nvSpPr>
          <p:cNvPr id="12291" name="Rectangle 2"/>
          <p:cNvSpPr>
            <a:spLocks noGrp="1" noChangeArrowheads="1"/>
          </p:cNvSpPr>
          <p:nvPr>
            <p:ph type="title"/>
          </p:nvPr>
        </p:nvSpPr>
        <p:spPr>
          <a:xfrm>
            <a:off x="395288" y="620713"/>
            <a:ext cx="8229600" cy="720725"/>
          </a:xfrm>
        </p:spPr>
        <p:txBody>
          <a:bodyPr/>
          <a:lstStyle/>
          <a:p>
            <a:r>
              <a:rPr lang="en-GB" smtClean="0"/>
              <a:t>SEEScen sample: EU25 CO2 : variant scenarios</a:t>
            </a:r>
          </a:p>
        </p:txBody>
      </p:sp>
      <p:pic>
        <p:nvPicPr>
          <p:cNvPr id="1229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341438"/>
            <a:ext cx="378777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293" name="Rectangle 7"/>
          <p:cNvSpPr>
            <a:spLocks noGrp="1" noChangeArrowheads="1"/>
          </p:cNvSpPr>
          <p:nvPr>
            <p:ph type="body" idx="1"/>
          </p:nvPr>
        </p:nvSpPr>
        <p:spPr>
          <a:xfrm>
            <a:off x="2268538" y="1557338"/>
            <a:ext cx="1511300" cy="719137"/>
          </a:xfrm>
        </p:spPr>
        <p:txBody>
          <a:bodyPr/>
          <a:lstStyle/>
          <a:p>
            <a:pPr>
              <a:buFontTx/>
              <a:buNone/>
            </a:pPr>
            <a:r>
              <a:rPr lang="en-US" smtClean="0"/>
              <a:t>40% reduction</a:t>
            </a:r>
          </a:p>
          <a:p>
            <a:pPr>
              <a:buFontTx/>
              <a:buNone/>
            </a:pPr>
            <a:r>
              <a:rPr lang="en-GB" smtClean="0"/>
              <a:t>New nuclear</a:t>
            </a:r>
            <a:endParaRPr lang="en-US" smtClean="0"/>
          </a:p>
        </p:txBody>
      </p:sp>
      <p:pic>
        <p:nvPicPr>
          <p:cNvPr id="1229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7900" y="1341438"/>
            <a:ext cx="3671888"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463" y="4005263"/>
            <a:ext cx="378777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4213" y="4005263"/>
            <a:ext cx="3744912" cy="265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Rectangle 11"/>
          <p:cNvSpPr>
            <a:spLocks noChangeArrowheads="1"/>
          </p:cNvSpPr>
          <p:nvPr/>
        </p:nvSpPr>
        <p:spPr bwMode="auto">
          <a:xfrm>
            <a:off x="6516688" y="1557338"/>
            <a:ext cx="1584325" cy="431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pPr>
            <a:r>
              <a:rPr lang="en-US" sz="1200"/>
              <a:t>Maximum behaviour</a:t>
            </a:r>
          </a:p>
          <a:p>
            <a:pPr marL="342900" indent="-342900">
              <a:lnSpc>
                <a:spcPct val="90000"/>
              </a:lnSpc>
            </a:pPr>
            <a:r>
              <a:rPr lang="en-US" sz="1200"/>
              <a:t>No new nuclear</a:t>
            </a:r>
          </a:p>
          <a:p>
            <a:pPr marL="342900" indent="-342900">
              <a:lnSpc>
                <a:spcPct val="90000"/>
              </a:lnSpc>
            </a:pPr>
            <a:endParaRPr lang="en-US" sz="1200"/>
          </a:p>
        </p:txBody>
      </p:sp>
      <p:sp>
        <p:nvSpPr>
          <p:cNvPr id="12298" name="Rectangle 12"/>
          <p:cNvSpPr>
            <a:spLocks noChangeArrowheads="1"/>
          </p:cNvSpPr>
          <p:nvPr/>
        </p:nvSpPr>
        <p:spPr bwMode="auto">
          <a:xfrm>
            <a:off x="2339975" y="4149725"/>
            <a:ext cx="1727200" cy="574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pPr>
            <a:r>
              <a:rPr lang="en-US" sz="1200"/>
              <a:t>Maximum technology</a:t>
            </a:r>
          </a:p>
          <a:p>
            <a:pPr marL="342900" indent="-342900">
              <a:lnSpc>
                <a:spcPct val="90000"/>
              </a:lnSpc>
            </a:pPr>
            <a:r>
              <a:rPr lang="en-US" sz="1200"/>
              <a:t>No new nuclear</a:t>
            </a:r>
          </a:p>
        </p:txBody>
      </p:sp>
      <p:sp>
        <p:nvSpPr>
          <p:cNvPr id="12299" name="Rectangle 13"/>
          <p:cNvSpPr>
            <a:spLocks noChangeArrowheads="1"/>
          </p:cNvSpPr>
          <p:nvPr/>
        </p:nvSpPr>
        <p:spPr bwMode="auto">
          <a:xfrm>
            <a:off x="6300788" y="4149725"/>
            <a:ext cx="1727200"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pPr>
            <a:r>
              <a:rPr lang="en-US" sz="1200"/>
              <a:t>Maximum technology and behaviour</a:t>
            </a:r>
          </a:p>
          <a:p>
            <a:pPr marL="342900" indent="-342900">
              <a:lnSpc>
                <a:spcPct val="90000"/>
              </a:lnSpc>
            </a:pPr>
            <a:r>
              <a:rPr lang="en-US" sz="1200"/>
              <a:t>No new nuclear</a:t>
            </a:r>
          </a:p>
        </p:txBody>
      </p:sp>
    </p:spTree>
    <p:extLst>
      <p:ext uri="{BB962C8B-B14F-4D97-AF65-F5344CB8AC3E}">
        <p14:creationId xmlns:p14="http://schemas.microsoft.com/office/powerpoint/2010/main" val="31086032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4294967295"/>
          </p:nvPr>
        </p:nvSpPr>
        <p:spPr bwMode="auto">
          <a:xfrm>
            <a:off x="6553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C6764E8-00BA-48BF-A4BC-1F78E974FD55}" type="slidenum">
              <a:rPr lang="en-GB"/>
              <a:pPr eaLnBrk="1" hangingPunct="1"/>
              <a:t>44</a:t>
            </a:fld>
            <a:endParaRPr lang="en-GB"/>
          </a:p>
        </p:txBody>
      </p:sp>
      <p:sp>
        <p:nvSpPr>
          <p:cNvPr id="13315" name="Rectangle 2"/>
          <p:cNvSpPr>
            <a:spLocks noGrp="1" noChangeArrowheads="1"/>
          </p:cNvSpPr>
          <p:nvPr>
            <p:ph type="title"/>
          </p:nvPr>
        </p:nvSpPr>
        <p:spPr>
          <a:xfrm>
            <a:off x="395288" y="620713"/>
            <a:ext cx="8229600" cy="647700"/>
          </a:xfrm>
        </p:spPr>
        <p:txBody>
          <a:bodyPr/>
          <a:lstStyle/>
          <a:p>
            <a:r>
              <a:rPr lang="en-GB" smtClean="0"/>
              <a:t>SEEScen sample: energy security</a:t>
            </a:r>
            <a:br>
              <a:rPr lang="en-GB" smtClean="0"/>
            </a:br>
            <a:endParaRPr lang="en-GB" smtClean="0"/>
          </a:p>
        </p:txBody>
      </p:sp>
      <p:sp>
        <p:nvSpPr>
          <p:cNvPr id="13316" name="Rectangle 3"/>
          <p:cNvSpPr>
            <a:spLocks noGrp="1" noChangeArrowheads="1"/>
          </p:cNvSpPr>
          <p:nvPr>
            <p:ph type="body" idx="1"/>
          </p:nvPr>
        </p:nvSpPr>
        <p:spPr>
          <a:xfrm>
            <a:off x="468313" y="1125538"/>
            <a:ext cx="8229600" cy="4065587"/>
          </a:xfrm>
        </p:spPr>
        <p:txBody>
          <a:bodyPr/>
          <a:lstStyle/>
          <a:p>
            <a:pPr>
              <a:buFontTx/>
              <a:buNone/>
            </a:pPr>
            <a:r>
              <a:rPr lang="en-GB" smtClean="0"/>
              <a:t>EU25 cross border energy trade : including fuels for international transport: EU30pc20N scenario</a:t>
            </a:r>
          </a:p>
          <a:p>
            <a:pPr>
              <a:buFontTx/>
              <a:buNone/>
            </a:pPr>
            <a:endParaRPr lang="en-GB" smtClean="0"/>
          </a:p>
          <a:p>
            <a:r>
              <a:rPr lang="en-GB" smtClean="0"/>
              <a:t>Declining finite fossil and  nuclear imports</a:t>
            </a:r>
          </a:p>
          <a:p>
            <a:endParaRPr lang="en-GB" smtClean="0"/>
          </a:p>
          <a:p>
            <a:r>
              <a:rPr lang="en-GB" smtClean="0"/>
              <a:t>Increasing export of (mainly) renewable electricity</a:t>
            </a:r>
          </a:p>
          <a:p>
            <a:endParaRPr lang="en-GB" smtClean="0"/>
          </a:p>
          <a:p>
            <a:r>
              <a:rPr lang="en-GB" smtClean="0"/>
              <a:t>Energy exchange</a:t>
            </a:r>
            <a:endParaRPr lang="en-US" smtClean="0"/>
          </a:p>
        </p:txBody>
      </p:sp>
      <p:pic>
        <p:nvPicPr>
          <p:cNvPr id="1331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3250" y="2727325"/>
            <a:ext cx="571500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88933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r>
              <a:rPr lang="en-GB" dirty="0" smtClean="0">
                <a:solidFill>
                  <a:schemeClr val="tx1"/>
                </a:solidFill>
              </a:rPr>
              <a:t>T</a:t>
            </a:r>
            <a:r>
              <a:rPr lang="en-GB" dirty="0" smtClean="0"/>
              <a:t>rade and security </a:t>
            </a:r>
            <a:endParaRPr lang="en-GB" dirty="0" smtClean="0">
              <a:solidFill>
                <a:srgbClr val="FF3300"/>
              </a:solidFill>
            </a:endParaRPr>
          </a:p>
        </p:txBody>
      </p:sp>
      <p:sp>
        <p:nvSpPr>
          <p:cNvPr id="33797" name="Rectangle 4"/>
          <p:cNvSpPr>
            <a:spLocks noGrp="1" noChangeArrowheads="1"/>
          </p:cNvSpPr>
          <p:nvPr>
            <p:ph idx="1"/>
          </p:nvPr>
        </p:nvSpPr>
        <p:spPr>
          <a:xfrm>
            <a:off x="428596" y="1214422"/>
            <a:ext cx="3214710" cy="4697427"/>
          </a:xfrm>
        </p:spPr>
        <p:txBody>
          <a:bodyPr/>
          <a:lstStyle/>
          <a:p>
            <a:pPr>
              <a:buFontTx/>
              <a:buNone/>
            </a:pPr>
            <a:r>
              <a:rPr lang="en-GB" sz="1200" dirty="0" smtClean="0"/>
              <a:t>International transmission for the exchange of renewable electricity, enhances security and reduces costs, because:</a:t>
            </a:r>
          </a:p>
          <a:p>
            <a:pPr>
              <a:buFontTx/>
              <a:buNone/>
            </a:pPr>
            <a:endParaRPr lang="en-GB" sz="1200" dirty="0" smtClean="0">
              <a:solidFill>
                <a:srgbClr val="3AAE4B"/>
              </a:solidFill>
            </a:endParaRPr>
          </a:p>
          <a:p>
            <a:pPr>
              <a:buFontTx/>
              <a:buNone/>
            </a:pPr>
            <a:r>
              <a:rPr lang="en-GB" sz="1200" b="1" dirty="0" smtClean="0">
                <a:solidFill>
                  <a:srgbClr val="3AAE4B"/>
                </a:solidFill>
              </a:rPr>
              <a:t>Different availabilities of low carbon energy sources</a:t>
            </a:r>
          </a:p>
          <a:p>
            <a:pPr>
              <a:buFontTx/>
              <a:buNone/>
            </a:pPr>
            <a:endParaRPr lang="en-GB" sz="1200" b="1" dirty="0" smtClean="0">
              <a:solidFill>
                <a:srgbClr val="3AAE4B"/>
              </a:solidFill>
            </a:endParaRPr>
          </a:p>
          <a:p>
            <a:pPr>
              <a:buFontTx/>
              <a:buNone/>
            </a:pPr>
            <a:r>
              <a:rPr lang="en-GB" sz="1200" b="1" dirty="0" smtClean="0">
                <a:solidFill>
                  <a:srgbClr val="3AAE4B"/>
                </a:solidFill>
              </a:rPr>
              <a:t>Geographical dispersion benefits demand and renewable diversity</a:t>
            </a:r>
          </a:p>
          <a:p>
            <a:pPr>
              <a:buFontTx/>
              <a:buNone/>
            </a:pPr>
            <a:endParaRPr lang="en-GB" sz="1200" dirty="0" smtClean="0">
              <a:solidFill>
                <a:srgbClr val="3AAE4B"/>
              </a:solidFill>
            </a:endParaRPr>
          </a:p>
          <a:p>
            <a:endParaRPr lang="en-GB" sz="1200" dirty="0" smtClean="0"/>
          </a:p>
          <a:p>
            <a:endParaRPr lang="en-GB" sz="1200" dirty="0" smtClean="0"/>
          </a:p>
          <a:p>
            <a:r>
              <a:rPr lang="en-GB" sz="1200" dirty="0" smtClean="0"/>
              <a:t>Possibility that the EU exchanges renewable electricity for gas from Russia etc. </a:t>
            </a:r>
          </a:p>
          <a:p>
            <a:endParaRPr lang="en-GB" sz="1200" dirty="0" smtClean="0"/>
          </a:p>
          <a:p>
            <a:r>
              <a:rPr lang="en-GB" sz="1200" b="1" dirty="0" smtClean="0">
                <a:solidFill>
                  <a:srgbClr val="FF0000"/>
                </a:solidFill>
              </a:rPr>
              <a:t>Exchange</a:t>
            </a:r>
            <a:r>
              <a:rPr lang="en-GB" sz="1200" dirty="0" smtClean="0"/>
              <a:t> of energy enhances security through co-dependency.</a:t>
            </a:r>
          </a:p>
          <a:p>
            <a:endParaRPr lang="en-GB" sz="1200" dirty="0" smtClean="0"/>
          </a:p>
          <a:p>
            <a:r>
              <a:rPr lang="en-GB" sz="1200" dirty="0" smtClean="0"/>
              <a:t>International transmission for the exchange of renewable electricity, enhances security and reduces costs</a:t>
            </a:r>
          </a:p>
        </p:txBody>
      </p:sp>
      <p:sp>
        <p:nvSpPr>
          <p:cNvPr id="33794" name="Slide Number Placeholder 3"/>
          <p:cNvSpPr>
            <a:spLocks noGrp="1"/>
          </p:cNvSpPr>
          <p:nvPr>
            <p:ph type="sldNum" sz="quarter" idx="12"/>
          </p:nvPr>
        </p:nvSpPr>
        <p:spPr bwMode="auto">
          <a:prstGeom prst="rect">
            <a:avLst/>
          </a:prstGeom>
          <a:noFill/>
          <a:ln>
            <a:miter lim="800000"/>
            <a:headEnd/>
            <a:tailEnd/>
          </a:ln>
        </p:spPr>
        <p:txBody>
          <a:bodyPr/>
          <a:lstStyle/>
          <a:p>
            <a:pPr algn="r"/>
            <a:fld id="{52A40D17-B5B8-47F2-A696-CFB0E9D3F6BB}" type="slidenum">
              <a:rPr lang="en-GB"/>
              <a:pPr algn="r"/>
              <a:t>45</a:t>
            </a:fld>
            <a:endParaRPr lang="en-GB"/>
          </a:p>
        </p:txBody>
      </p:sp>
      <p:pic>
        <p:nvPicPr>
          <p:cNvPr id="33796" name="Picture 3" descr="InterEnergy5x"/>
          <p:cNvPicPr>
            <a:picLocks noChangeAspect="1" noChangeArrowheads="1" noCrop="1"/>
          </p:cNvPicPr>
          <p:nvPr/>
        </p:nvPicPr>
        <p:blipFill>
          <a:blip r:embed="rId3" cstate="print"/>
          <a:srcRect/>
          <a:stretch>
            <a:fillRect/>
          </a:stretch>
        </p:blipFill>
        <p:spPr bwMode="auto">
          <a:xfrm>
            <a:off x="3500438" y="1519238"/>
            <a:ext cx="5500687" cy="5338762"/>
          </a:xfrm>
          <a:prstGeom prst="rect">
            <a:avLst/>
          </a:prstGeom>
          <a:noFill/>
          <a:ln w="9525">
            <a:noFill/>
            <a:miter lim="800000"/>
            <a:headEnd/>
            <a:tailEnd/>
          </a:ln>
        </p:spPr>
      </p:pic>
      <p:sp>
        <p:nvSpPr>
          <p:cNvPr id="7" name="Rectangle 4"/>
          <p:cNvSpPr txBox="1">
            <a:spLocks noChangeArrowheads="1"/>
          </p:cNvSpPr>
          <p:nvPr/>
        </p:nvSpPr>
        <p:spPr bwMode="auto">
          <a:xfrm>
            <a:off x="4143372" y="1000108"/>
            <a:ext cx="4714875" cy="4662488"/>
          </a:xfrm>
          <a:prstGeom prst="rect">
            <a:avLst/>
          </a:prstGeom>
          <a:noFill/>
          <a:ln w="9525">
            <a:noFill/>
            <a:miter lim="800000"/>
            <a:headEnd/>
            <a:tailEnd/>
          </a:ln>
        </p:spPr>
        <p:txBody>
          <a:bodyPr/>
          <a:lstStyle/>
          <a:p>
            <a:pPr marL="342900" indent="-342900" eaLnBrk="0" hangingPunct="0">
              <a:spcBef>
                <a:spcPct val="20000"/>
              </a:spcBef>
              <a:defRPr/>
            </a:pPr>
            <a:r>
              <a:rPr lang="en-GB" sz="1200" kern="0" dirty="0">
                <a:latin typeface="+mn-lt"/>
                <a:cs typeface="+mn-cs"/>
              </a:rPr>
              <a:t>Animation shows trade model </a:t>
            </a:r>
            <a:r>
              <a:rPr lang="en-GB" sz="1200" kern="0" dirty="0"/>
              <a:t>optimising for one period</a:t>
            </a:r>
            <a:endParaRPr lang="en-GB" sz="1200" kern="0" dirty="0">
              <a:latin typeface="+mn-lt"/>
              <a:cs typeface="+mn-cs"/>
            </a:endParaRPr>
          </a:p>
        </p:txBody>
      </p:sp>
    </p:spTree>
    <p:extLst>
      <p:ext uri="{BB962C8B-B14F-4D97-AF65-F5344CB8AC3E}">
        <p14:creationId xmlns:p14="http://schemas.microsoft.com/office/powerpoint/2010/main" val="38556114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57188" y="928688"/>
            <a:ext cx="8489950" cy="642937"/>
          </a:xfrm>
        </p:spPr>
        <p:txBody>
          <a:bodyPr/>
          <a:lstStyle/>
          <a:p>
            <a:pPr eaLnBrk="1" hangingPunct="1"/>
            <a:r>
              <a:rPr lang="en-US" smtClean="0"/>
              <a:t>Possibilities for development</a:t>
            </a:r>
          </a:p>
        </p:txBody>
      </p:sp>
      <p:sp>
        <p:nvSpPr>
          <p:cNvPr id="15363" name="Content Placeholder 2"/>
          <p:cNvSpPr>
            <a:spLocks noGrp="1"/>
          </p:cNvSpPr>
          <p:nvPr>
            <p:ph idx="1"/>
          </p:nvPr>
        </p:nvSpPr>
        <p:spPr>
          <a:xfrm>
            <a:off x="428625" y="1571625"/>
            <a:ext cx="8489950" cy="4214813"/>
          </a:xfrm>
        </p:spPr>
        <p:txBody>
          <a:bodyPr/>
          <a:lstStyle/>
          <a:p>
            <a:pPr eaLnBrk="1" hangingPunct="1">
              <a:buFontTx/>
              <a:buNone/>
            </a:pPr>
            <a:r>
              <a:rPr lang="en-GB" sz="1600" b="1" smtClean="0"/>
              <a:t>The  social, physical, technological and economic fundamentals</a:t>
            </a:r>
          </a:p>
          <a:p>
            <a:pPr eaLnBrk="1" hangingPunct="1">
              <a:buFontTx/>
              <a:buNone/>
            </a:pPr>
            <a:endParaRPr lang="en-GB" sz="1600" b="1" smtClean="0"/>
          </a:p>
          <a:p>
            <a:pPr eaLnBrk="1" hangingPunct="1"/>
            <a:r>
              <a:rPr lang="en-GB" sz="1600" smtClean="0"/>
              <a:t>Improved data on:</a:t>
            </a:r>
          </a:p>
          <a:p>
            <a:pPr lvl="1" eaLnBrk="1" hangingPunct="1"/>
            <a:r>
              <a:rPr lang="en-GB" sz="1600" smtClean="0"/>
              <a:t>social drivers of demand</a:t>
            </a:r>
          </a:p>
          <a:p>
            <a:pPr lvl="1" eaLnBrk="1" hangingPunct="1"/>
            <a:r>
              <a:rPr lang="en-GB" sz="1600" smtClean="0"/>
              <a:t>energy demand technologies - buildings, transport etc.</a:t>
            </a:r>
          </a:p>
          <a:p>
            <a:pPr lvl="1" eaLnBrk="1" hangingPunct="1"/>
            <a:r>
              <a:rPr lang="en-GB" sz="1600" smtClean="0"/>
              <a:t>geographical and temporal availability, distributions and costs of renewable, fossil and fissile energy resources</a:t>
            </a:r>
          </a:p>
          <a:p>
            <a:pPr eaLnBrk="1" hangingPunct="1"/>
            <a:endParaRPr lang="en-GB" sz="1600" smtClean="0"/>
          </a:p>
          <a:p>
            <a:pPr eaLnBrk="1" hangingPunct="1"/>
            <a:r>
              <a:rPr lang="en-GB" sz="1600" smtClean="0"/>
              <a:t>Better national scenario modelling</a:t>
            </a:r>
          </a:p>
          <a:p>
            <a:pPr eaLnBrk="1" hangingPunct="1"/>
            <a:endParaRPr lang="en-GB" sz="1600" smtClean="0"/>
          </a:p>
          <a:p>
            <a:pPr eaLnBrk="1" hangingPunct="1"/>
            <a:r>
              <a:rPr lang="en-GB" sz="1600" smtClean="0"/>
              <a:t>Energy system transport/transmission and storage requirements</a:t>
            </a:r>
          </a:p>
          <a:p>
            <a:pPr eaLnBrk="1" hangingPunct="1"/>
            <a:endParaRPr lang="en-GB" sz="1600" smtClean="0"/>
          </a:p>
          <a:p>
            <a:pPr eaLnBrk="1" hangingPunct="1"/>
            <a:r>
              <a:rPr lang="en-GB" sz="1600" smtClean="0"/>
              <a:t>Global scenarios and trade model – simulation and optimisation</a:t>
            </a:r>
          </a:p>
          <a:p>
            <a:pPr eaLnBrk="1" hangingPunct="1">
              <a:buFontTx/>
              <a:buNone/>
            </a:pPr>
            <a:endParaRPr lang="en-GB" sz="1600" smtClean="0"/>
          </a:p>
          <a:p>
            <a:pPr eaLnBrk="1" hangingPunct="1">
              <a:buFontTx/>
              <a:buNone/>
            </a:pPr>
            <a:endParaRPr lang="en-GB" sz="1600" smtClean="0"/>
          </a:p>
        </p:txBody>
      </p:sp>
      <p:sp>
        <p:nvSpPr>
          <p:cNvPr id="15364" name="Slide Number Placeholder 3"/>
          <p:cNvSpPr>
            <a:spLocks noGrp="1"/>
          </p:cNvSpPr>
          <p:nvPr>
            <p:ph type="sldNum" sz="quarter" idx="4294967295"/>
          </p:nvPr>
        </p:nvSpPr>
        <p:spPr bwMode="auto">
          <a:xfrm>
            <a:off x="7010400" y="6245225"/>
            <a:ext cx="1633538"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B2ABEF19-E125-444D-A165-54BECCECFA4D}" type="slidenum">
              <a:rPr lang="en-GB"/>
              <a:pPr algn="r" eaLnBrk="1" hangingPunct="1"/>
              <a:t>46</a:t>
            </a:fld>
            <a:endParaRPr lang="en-GB"/>
          </a:p>
        </p:txBody>
      </p:sp>
    </p:spTree>
    <p:extLst>
      <p:ext uri="{BB962C8B-B14F-4D97-AF65-F5344CB8AC3E}">
        <p14:creationId xmlns:p14="http://schemas.microsoft.com/office/powerpoint/2010/main" val="14506360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4294967295"/>
          </p:nvPr>
        </p:nvSpPr>
        <p:spPr bwMode="auto">
          <a:xfrm>
            <a:off x="6553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8673773E-4478-4509-8814-89FE819A7A4D}" type="slidenum">
              <a:rPr lang="en-GB"/>
              <a:pPr algn="r" eaLnBrk="1" hangingPunct="1"/>
              <a:t>47</a:t>
            </a:fld>
            <a:endParaRPr lang="en-GB"/>
          </a:p>
        </p:txBody>
      </p:sp>
      <p:sp>
        <p:nvSpPr>
          <p:cNvPr id="22531" name="Rectangle 2"/>
          <p:cNvSpPr>
            <a:spLocks noGrp="1" noChangeArrowheads="1"/>
          </p:cNvSpPr>
          <p:nvPr>
            <p:ph type="title"/>
          </p:nvPr>
        </p:nvSpPr>
        <p:spPr>
          <a:xfrm>
            <a:off x="395288" y="620713"/>
            <a:ext cx="8229600" cy="576262"/>
          </a:xfrm>
        </p:spPr>
        <p:txBody>
          <a:bodyPr/>
          <a:lstStyle/>
          <a:p>
            <a:r>
              <a:rPr lang="en-GB" sz="1800" dirty="0" smtClean="0"/>
              <a:t>Resources: General</a:t>
            </a:r>
            <a:br>
              <a:rPr lang="en-GB" sz="1800" dirty="0" smtClean="0"/>
            </a:br>
            <a:endParaRPr lang="en-GB" sz="1800" dirty="0" smtClean="0">
              <a:solidFill>
                <a:srgbClr val="FF3300"/>
              </a:solidFill>
            </a:endParaRPr>
          </a:p>
        </p:txBody>
      </p:sp>
      <p:sp>
        <p:nvSpPr>
          <p:cNvPr id="22532" name="Rectangle 5"/>
          <p:cNvSpPr>
            <a:spLocks noChangeArrowheads="1"/>
          </p:cNvSpPr>
          <p:nvPr/>
        </p:nvSpPr>
        <p:spPr bwMode="auto">
          <a:xfrm>
            <a:off x="928688" y="1500188"/>
            <a:ext cx="7345362"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en-GB" sz="1000" b="1" dirty="0"/>
              <a:t>General</a:t>
            </a:r>
            <a:endParaRPr lang="en-GB" sz="1000" dirty="0"/>
          </a:p>
          <a:p>
            <a:r>
              <a:rPr lang="en-GB" sz="1000" dirty="0"/>
              <a:t>Matthew H. Brown, Christie </a:t>
            </a:r>
            <a:r>
              <a:rPr lang="en-GB" sz="1000" dirty="0" err="1"/>
              <a:t>Rewey</a:t>
            </a:r>
            <a:r>
              <a:rPr lang="en-GB" sz="1000" dirty="0"/>
              <a:t>, Troy </a:t>
            </a:r>
            <a:r>
              <a:rPr lang="en-GB" sz="1000" dirty="0" err="1"/>
              <a:t>Gagliano</a:t>
            </a:r>
            <a:r>
              <a:rPr lang="en-GB" sz="1000" dirty="0"/>
              <a:t>; 2003; Energy Security; National Conference of State Legislature. ISBN 1-58024-287-1. </a:t>
            </a:r>
            <a:r>
              <a:rPr lang="en-GB" sz="1000" dirty="0">
                <a:hlinkClick r:id="rId3"/>
              </a:rPr>
              <a:t>http://www.oe.netl.doe.gov/docs/prepare/NCSLEnergy%20Security.pdf</a:t>
            </a:r>
            <a:r>
              <a:rPr lang="en-GB" sz="1000" dirty="0"/>
              <a:t>     </a:t>
            </a:r>
          </a:p>
          <a:p>
            <a:r>
              <a:rPr lang="en-GB" sz="1000" dirty="0"/>
              <a:t>Hans-</a:t>
            </a:r>
            <a:r>
              <a:rPr lang="en-GB" sz="1000" dirty="0" err="1"/>
              <a:t>Holger</a:t>
            </a:r>
            <a:r>
              <a:rPr lang="en-GB" sz="1000" dirty="0"/>
              <a:t> Rogner1, Lucille M. Langlois2, Alan McDonald3, Daniel Weisser4, Mark Howells5, 2006, THE COSTS OF ENERGY SUPPLY SECURITY / LA SÉCURITÉ DES APPROVISIONNEMENTS ÉNERGÉTIQUES, International Atomic Energy Agency, Planning and Economic Studies Section. 27 December 2006. </a:t>
            </a:r>
            <a:r>
              <a:rPr lang="en-GB" sz="1000" u="sng" dirty="0">
                <a:hlinkClick r:id="rId4"/>
              </a:rPr>
              <a:t>http://www.iaea.org/OurWork/ST/NE/Pess/assets/Energy_Security_WEC_paper070123.pdf</a:t>
            </a:r>
            <a:endParaRPr lang="en-GB" sz="1000" dirty="0"/>
          </a:p>
          <a:p>
            <a:r>
              <a:rPr lang="en-GB" sz="1000" dirty="0"/>
              <a:t>World Economic Forum, Cambridge Energy Research Associates; 2006; The New Energy Security Paradigm. </a:t>
            </a:r>
            <a:r>
              <a:rPr lang="en-GB" sz="1000" u="sng" dirty="0">
                <a:hlinkClick r:id="rId5"/>
              </a:rPr>
              <a:t>http://www.weforum.org/pdf/Energy.pdf</a:t>
            </a:r>
            <a:r>
              <a:rPr lang="en-GB" sz="1000" dirty="0"/>
              <a:t> </a:t>
            </a:r>
          </a:p>
          <a:p>
            <a:r>
              <a:rPr lang="en-GB" sz="1000" b="1" dirty="0"/>
              <a:t>Definition</a:t>
            </a:r>
            <a:endParaRPr lang="en-GB" sz="1000" dirty="0"/>
          </a:p>
          <a:p>
            <a:r>
              <a:rPr lang="en-GB" sz="1000" u="sng" dirty="0">
                <a:hlinkClick r:id="rId3"/>
              </a:rPr>
              <a:t>http://www.oe.netl.doe.gov/docs/prepare/NCSLEnergy%20Security.pdf</a:t>
            </a:r>
            <a:r>
              <a:rPr lang="en-GB" sz="1000" dirty="0"/>
              <a:t> </a:t>
            </a:r>
          </a:p>
          <a:p>
            <a:r>
              <a:rPr lang="en-GB" sz="1000" u="sng" dirty="0">
                <a:hlinkClick r:id="rId6"/>
              </a:rPr>
              <a:t>http://www.mees.com/postedarticles/oped/v50n45-5OD01.htm</a:t>
            </a:r>
            <a:r>
              <a:rPr lang="en-GB" sz="1000" dirty="0"/>
              <a:t>  </a:t>
            </a:r>
          </a:p>
          <a:p>
            <a:r>
              <a:rPr lang="en-GB" sz="1000" b="1" dirty="0"/>
              <a:t>Human / political</a:t>
            </a:r>
            <a:endParaRPr lang="en-GB" sz="1000" dirty="0"/>
          </a:p>
          <a:p>
            <a:r>
              <a:rPr lang="en-GB" sz="1000" u="sng" dirty="0">
                <a:hlinkClick r:id="rId7"/>
              </a:rPr>
              <a:t>http://www.isdp.eu/research/energy-security-and-cooperation.html</a:t>
            </a:r>
            <a:r>
              <a:rPr lang="en-GB" sz="1000" dirty="0"/>
              <a:t> </a:t>
            </a:r>
          </a:p>
          <a:p>
            <a:r>
              <a:rPr lang="en-GB" sz="1000" b="1" dirty="0"/>
              <a:t>Ethical</a:t>
            </a:r>
            <a:endParaRPr lang="en-GB" sz="1000" dirty="0"/>
          </a:p>
          <a:p>
            <a:r>
              <a:rPr lang="en-GB" sz="1000" u="sng" dirty="0">
                <a:hlinkClick r:id="rId8"/>
              </a:rPr>
              <a:t>http://www.unescobkk.org/rushsap/energyethics/eetwg7/</a:t>
            </a:r>
            <a:r>
              <a:rPr lang="en-GB" sz="1000" dirty="0"/>
              <a:t> </a:t>
            </a:r>
          </a:p>
          <a:p>
            <a:r>
              <a:rPr lang="en-GB" sz="1000" u="sng" dirty="0">
                <a:hlinkClick r:id="rId9"/>
              </a:rPr>
              <a:t>http://www.ogel.org/article.asp?key=2629</a:t>
            </a:r>
            <a:r>
              <a:rPr lang="en-GB" sz="1000" dirty="0"/>
              <a:t> </a:t>
            </a:r>
          </a:p>
          <a:p>
            <a:r>
              <a:rPr lang="en-GB" sz="1000" b="1" dirty="0"/>
              <a:t>Economic</a:t>
            </a:r>
            <a:endParaRPr lang="en-GB" sz="1000" dirty="0"/>
          </a:p>
          <a:p>
            <a:r>
              <a:rPr lang="en-GB" sz="1000" u="sng" dirty="0">
                <a:hlinkClick r:id="rId10"/>
              </a:rPr>
              <a:t>http://www.cepen.org/download/71/</a:t>
            </a:r>
            <a:r>
              <a:rPr lang="en-GB" sz="1000" dirty="0"/>
              <a:t> </a:t>
            </a:r>
          </a:p>
          <a:p>
            <a:r>
              <a:rPr lang="en-GB" sz="1000" u="sng" dirty="0">
                <a:hlinkClick r:id="rId11"/>
              </a:rPr>
              <a:t>http://www.roubini.com/topic/energy-security-and-supply-risks.php</a:t>
            </a:r>
            <a:r>
              <a:rPr lang="en-GB" sz="1000" dirty="0"/>
              <a:t> </a:t>
            </a:r>
          </a:p>
          <a:p>
            <a:r>
              <a:rPr lang="en-GB" sz="1000" u="sng" dirty="0">
                <a:hlinkClick r:id="rId12"/>
              </a:rPr>
              <a:t>http://papers.ssrn.com/sol3/papers.cfm?abstract_id=1522323</a:t>
            </a:r>
            <a:r>
              <a:rPr lang="en-GB" sz="1000" dirty="0"/>
              <a:t> </a:t>
            </a:r>
          </a:p>
          <a:p>
            <a:r>
              <a:rPr lang="en-GB" sz="1000" b="1" dirty="0"/>
              <a:t>Terrorism</a:t>
            </a:r>
            <a:endParaRPr lang="en-GB" sz="1000" dirty="0"/>
          </a:p>
          <a:p>
            <a:r>
              <a:rPr lang="en-GB" sz="1000" u="sng" dirty="0">
                <a:hlinkClick r:id="rId13"/>
              </a:rPr>
              <a:t>http://www.foreignaffairs.house.gov/archives/109/22655.pdf</a:t>
            </a:r>
            <a:r>
              <a:rPr lang="en-GB" sz="1000" dirty="0"/>
              <a:t> </a:t>
            </a:r>
          </a:p>
          <a:p>
            <a:r>
              <a:rPr lang="en-GB" sz="1000" u="sng" dirty="0">
                <a:hlinkClick r:id="rId14"/>
              </a:rPr>
              <a:t>http://www.ensec.org/</a:t>
            </a:r>
            <a:endParaRPr lang="en-GB" sz="1000" dirty="0"/>
          </a:p>
          <a:p>
            <a:r>
              <a:rPr lang="en-GB" sz="1000" u="sng" dirty="0">
                <a:hlinkClick r:id="rId15"/>
              </a:rPr>
              <a:t>http://www.iags.org/archive.htm</a:t>
            </a:r>
            <a:r>
              <a:rPr lang="en-GB" sz="1000" dirty="0"/>
              <a:t> </a:t>
            </a:r>
          </a:p>
          <a:p>
            <a:r>
              <a:rPr lang="en-GB" sz="1000" u="sng" dirty="0">
                <a:hlinkClick r:id="rId16"/>
              </a:rPr>
              <a:t>http://www.isodarco.it/courses/andalo07/paper/andalo07_Ercolani_paper.pdf</a:t>
            </a:r>
            <a:endParaRPr lang="en-GB" sz="1000" dirty="0"/>
          </a:p>
          <a:p>
            <a:r>
              <a:rPr lang="en-GB" sz="1000" u="sng" dirty="0">
                <a:hlinkClick r:id="rId17"/>
              </a:rPr>
              <a:t>http://www.apec.org/etc/medialib/apec_media_library/downloads/ministerial/sectoral/energy/20040.Par.0019.File.v1.1</a:t>
            </a:r>
            <a:r>
              <a:rPr lang="en-GB" sz="1000" dirty="0"/>
              <a:t> </a:t>
            </a:r>
          </a:p>
          <a:p>
            <a:r>
              <a:rPr lang="en-GB" sz="1000" u="sng" dirty="0">
                <a:hlinkClick r:id="rId18"/>
              </a:rPr>
              <a:t>http://spinprofiles.org/index.php/The_International_Terrorism_and_Energy_Security_Conference</a:t>
            </a:r>
            <a:r>
              <a:rPr lang="en-GB" sz="1000" dirty="0"/>
              <a:t> </a:t>
            </a:r>
          </a:p>
        </p:txBody>
      </p:sp>
    </p:spTree>
    <p:extLst>
      <p:ext uri="{BB962C8B-B14F-4D97-AF65-F5344CB8AC3E}">
        <p14:creationId xmlns:p14="http://schemas.microsoft.com/office/powerpoint/2010/main" val="4971040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4294967295"/>
          </p:nvPr>
        </p:nvSpPr>
        <p:spPr bwMode="auto">
          <a:xfrm>
            <a:off x="6553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8673773E-4478-4509-8814-89FE819A7A4D}" type="slidenum">
              <a:rPr lang="en-GB"/>
              <a:pPr algn="r" eaLnBrk="1" hangingPunct="1"/>
              <a:t>48</a:t>
            </a:fld>
            <a:endParaRPr lang="en-GB"/>
          </a:p>
        </p:txBody>
      </p:sp>
      <p:sp>
        <p:nvSpPr>
          <p:cNvPr id="22531" name="Rectangle 2"/>
          <p:cNvSpPr>
            <a:spLocks noGrp="1" noChangeArrowheads="1"/>
          </p:cNvSpPr>
          <p:nvPr>
            <p:ph type="title"/>
          </p:nvPr>
        </p:nvSpPr>
        <p:spPr>
          <a:xfrm>
            <a:off x="395288" y="620713"/>
            <a:ext cx="8229600" cy="576262"/>
          </a:xfrm>
        </p:spPr>
        <p:txBody>
          <a:bodyPr/>
          <a:lstStyle/>
          <a:p>
            <a:r>
              <a:rPr lang="en-GB" sz="1800" dirty="0" smtClean="0"/>
              <a:t>Resources: Barrett</a:t>
            </a:r>
            <a:br>
              <a:rPr lang="en-GB" sz="1800" dirty="0" smtClean="0"/>
            </a:br>
            <a:endParaRPr lang="en-GB" sz="1800" dirty="0" smtClean="0">
              <a:solidFill>
                <a:srgbClr val="FF3300"/>
              </a:solidFill>
            </a:endParaRPr>
          </a:p>
        </p:txBody>
      </p:sp>
      <p:sp>
        <p:nvSpPr>
          <p:cNvPr id="22532" name="Rectangle 5"/>
          <p:cNvSpPr>
            <a:spLocks noChangeArrowheads="1"/>
          </p:cNvSpPr>
          <p:nvPr/>
        </p:nvSpPr>
        <p:spPr bwMode="auto">
          <a:xfrm>
            <a:off x="928688" y="1124744"/>
            <a:ext cx="7345362"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en-GB" sz="1000" dirty="0"/>
              <a:t>Barrett M, December 2007, Low Emission Energy Scenarios for the European Union,  report 5785. ISBN 91-620-5785-5, ISSN 0282-7298. </a:t>
            </a:r>
            <a:r>
              <a:rPr lang="en-GB" sz="1000" u="sng" dirty="0">
                <a:hlinkClick r:id="rId3"/>
              </a:rPr>
              <a:t>http://www.naturvardsverket.se/Documents/bokhandeln/620-5785-5.htm</a:t>
            </a:r>
            <a:r>
              <a:rPr lang="en-GB" sz="1000" dirty="0"/>
              <a:t> </a:t>
            </a:r>
          </a:p>
          <a:p>
            <a:r>
              <a:rPr lang="en-GB" sz="1000" dirty="0" err="1"/>
              <a:t>Naturvårdsverket</a:t>
            </a:r>
            <a:r>
              <a:rPr lang="en-GB" sz="1000" dirty="0"/>
              <a:t> (Swedish environmental protection agency, SE-106 48 Stockholm  </a:t>
            </a:r>
            <a:r>
              <a:rPr lang="en-GB" sz="1000" u="sng" dirty="0">
                <a:hlinkClick r:id="rId4"/>
              </a:rPr>
              <a:t>www.naturvardsverket.se</a:t>
            </a:r>
            <a:r>
              <a:rPr lang="en-GB" sz="1000" b="1" dirty="0"/>
              <a:t> </a:t>
            </a:r>
            <a:endParaRPr lang="en-GB" sz="1000" dirty="0"/>
          </a:p>
          <a:p>
            <a:r>
              <a:rPr lang="en-GB" sz="1000" b="1" dirty="0"/>
              <a:t> </a:t>
            </a:r>
            <a:endParaRPr lang="en-GB" sz="1000" dirty="0"/>
          </a:p>
          <a:p>
            <a:r>
              <a:rPr lang="en-GB" sz="1000" b="1" dirty="0"/>
              <a:t>Low Emission Energy Scenarios for the UK </a:t>
            </a:r>
            <a:r>
              <a:rPr lang="en-GB" sz="1000" dirty="0"/>
              <a:t>- a transition to a secure, renewable low emission future. </a:t>
            </a:r>
            <a:r>
              <a:rPr lang="en-GB" sz="1000" u="sng" dirty="0">
                <a:hlinkClick r:id="rId5"/>
              </a:rPr>
              <a:t>www.iiasa.ac.at/rains/meetings/Aspiration2050/Presentations/Session%204/Barrett.ppt</a:t>
            </a:r>
            <a:endParaRPr lang="en-GB" sz="1000" u="sng" dirty="0"/>
          </a:p>
          <a:p>
            <a:endParaRPr lang="en-GB" sz="1000" u="sng" dirty="0"/>
          </a:p>
          <a:p>
            <a:r>
              <a:rPr lang="en-GB" sz="1000" b="1" dirty="0"/>
              <a:t>Renewable electricity system</a:t>
            </a:r>
            <a:r>
              <a:rPr lang="en-GB" sz="1000" dirty="0"/>
              <a:t>: Feasibility of a high renewable electricity system</a:t>
            </a:r>
          </a:p>
          <a:p>
            <a:r>
              <a:rPr lang="en-GB" sz="1000" dirty="0"/>
              <a:t>Barrett, M. 2007, </a:t>
            </a:r>
            <a:r>
              <a:rPr lang="en-GB" sz="1000" i="1" dirty="0"/>
              <a:t>A Renewable Electricity System for the UK. In Renewable Energy and the Grid: The Challenge of Variability</a:t>
            </a:r>
            <a:r>
              <a:rPr lang="en-GB" sz="1000" dirty="0"/>
              <a:t>, Boyle, G., London: </a:t>
            </a:r>
            <a:r>
              <a:rPr lang="en-GB" sz="1000" dirty="0" err="1"/>
              <a:t>Earthscan</a:t>
            </a:r>
            <a:r>
              <a:rPr lang="en-GB" sz="1000" dirty="0"/>
              <a:t>. ISBN-13: 978-1-84407-418-1 (hardback).</a:t>
            </a:r>
          </a:p>
          <a:p>
            <a:r>
              <a:rPr lang="en-GB" sz="1000" u="sng" dirty="0">
                <a:hlinkClick r:id="rId6"/>
              </a:rPr>
              <a:t>http://www.cbes.ucl.ac.uk/projects/energyreview/Bartlett%20Response%20to%20Energy%20Review%20-%20electricity.pdf</a:t>
            </a:r>
            <a:r>
              <a:rPr lang="en-GB" sz="1000" dirty="0"/>
              <a:t> </a:t>
            </a:r>
          </a:p>
          <a:p>
            <a:r>
              <a:rPr lang="en-GB" sz="1000" u="sng" dirty="0">
                <a:hlinkClick r:id="rId7"/>
              </a:rPr>
              <a:t>http://www.bartlett.ucl.ac.uk/markbarrett/Energy/UKEnergy/UKElectricityGreenLight_100506.ppt</a:t>
            </a:r>
            <a:endParaRPr lang="en-GB" sz="1000" u="sng" dirty="0"/>
          </a:p>
          <a:p>
            <a:endParaRPr lang="en-GB" sz="1000" u="sng" dirty="0"/>
          </a:p>
          <a:p>
            <a:r>
              <a:rPr lang="en-GB" sz="1000" b="1" dirty="0"/>
              <a:t>Consumption</a:t>
            </a:r>
            <a:r>
              <a:rPr lang="en-GB" sz="1000" dirty="0"/>
              <a:t>: Report on consumption, energy and carbon dioxide including behavioural measures</a:t>
            </a:r>
            <a:r>
              <a:rPr lang="en-GB" sz="1000" b="1" dirty="0"/>
              <a:t>.</a:t>
            </a:r>
            <a:endParaRPr lang="en-GB" sz="1000" dirty="0"/>
          </a:p>
          <a:p>
            <a:r>
              <a:rPr lang="en-GB" sz="1000" u="sng" dirty="0">
                <a:hlinkClick r:id="rId8"/>
              </a:rPr>
              <a:t>http://www.bartlett.ucl.ac.uk/markbarrett/Consumption/EneCarbCons05.zip</a:t>
            </a:r>
            <a:r>
              <a:rPr lang="en-GB" sz="1000" dirty="0"/>
              <a:t> </a:t>
            </a:r>
          </a:p>
          <a:p>
            <a:r>
              <a:rPr lang="en-GB" sz="1000" b="1" dirty="0"/>
              <a:t> </a:t>
            </a:r>
            <a:endParaRPr lang="en-GB" sz="1000" dirty="0"/>
          </a:p>
          <a:p>
            <a:r>
              <a:rPr lang="en-GB" sz="1000" b="1" dirty="0"/>
              <a:t> Aviation</a:t>
            </a:r>
            <a:r>
              <a:rPr lang="en-GB" sz="1000" dirty="0"/>
              <a:t>: </a:t>
            </a:r>
          </a:p>
          <a:p>
            <a:r>
              <a:rPr lang="en-GB" sz="1000" dirty="0"/>
              <a:t>Technical scenarios </a:t>
            </a:r>
            <a:r>
              <a:rPr lang="en-GB" sz="1000" u="sng" dirty="0">
                <a:hlinkClick r:id="rId9"/>
              </a:rPr>
              <a:t>http://www.bartlett.ucl.ac.uk/markbarrett/Transport/Air/Aviation94.zip</a:t>
            </a:r>
            <a:r>
              <a:rPr lang="en-GB" sz="1000" dirty="0"/>
              <a:t> </a:t>
            </a:r>
          </a:p>
          <a:p>
            <a:r>
              <a:rPr lang="en-GB" sz="1000" dirty="0"/>
              <a:t>Effects of taxes: </a:t>
            </a:r>
            <a:r>
              <a:rPr lang="en-GB" sz="1000" u="sng" dirty="0">
                <a:hlinkClick r:id="rId10"/>
              </a:rPr>
              <a:t>http://www.bartlett.ucl.ac.uk/markbarrett/Transport/Air/AvCharge.zip</a:t>
            </a:r>
            <a:r>
              <a:rPr lang="en-GB" sz="1000" dirty="0"/>
              <a:t> </a:t>
            </a:r>
          </a:p>
          <a:p>
            <a:r>
              <a:rPr lang="en-GB" sz="1000" b="1" dirty="0"/>
              <a:t> </a:t>
            </a:r>
            <a:endParaRPr lang="en-GB" sz="1000" dirty="0"/>
          </a:p>
          <a:p>
            <a:r>
              <a:rPr lang="en-GB" sz="1000" b="1" dirty="0"/>
              <a:t>Transport</a:t>
            </a:r>
            <a:r>
              <a:rPr lang="en-GB" sz="1000" dirty="0"/>
              <a:t>: </a:t>
            </a:r>
          </a:p>
          <a:p>
            <a:r>
              <a:rPr lang="en-GB" sz="1000" dirty="0"/>
              <a:t>Overview of some aspects of sustainable transport : </a:t>
            </a:r>
            <a:r>
              <a:rPr lang="en-GB" sz="1000" u="sng" dirty="0">
                <a:hlinkClick r:id="rId11"/>
              </a:rPr>
              <a:t>http://www.bartlett.ucl.ac.uk/markbarrett/Transport/TransportSus_MBarrett_020608.ppt</a:t>
            </a:r>
            <a:endParaRPr lang="en-GB" sz="1000" dirty="0"/>
          </a:p>
          <a:p>
            <a:r>
              <a:rPr lang="en-GB" sz="1000" dirty="0"/>
              <a:t> </a:t>
            </a:r>
          </a:p>
          <a:p>
            <a:r>
              <a:rPr lang="en-GB" sz="1000" dirty="0"/>
              <a:t>Consultancy  to </a:t>
            </a:r>
            <a:r>
              <a:rPr lang="en-GB" sz="1000" dirty="0" err="1"/>
              <a:t>DfT</a:t>
            </a:r>
            <a:r>
              <a:rPr lang="en-GB" sz="1000" dirty="0"/>
              <a:t> on project. Carbon Pathways: Analysis Informing Development of a Carbon Reduction Strategy for the Transport Sector, July 2008 .</a:t>
            </a:r>
            <a:r>
              <a:rPr lang="en-GB" sz="1000" u="sng" dirty="0">
                <a:hlinkClick r:id="rId12"/>
              </a:rPr>
              <a:t>http://www.dft.gov.uk/pgr/sustainable/analysis.pdf</a:t>
            </a:r>
            <a:r>
              <a:rPr lang="en-GB" sz="1000" dirty="0"/>
              <a:t>  </a:t>
            </a:r>
          </a:p>
          <a:p>
            <a:endParaRPr lang="en-GB" sz="1000" dirty="0"/>
          </a:p>
          <a:p>
            <a:r>
              <a:rPr lang="en-GB" sz="1000" dirty="0"/>
              <a:t> Summary presentation of some Auto-Oil work on transport and air quality, including some non-technical measures: </a:t>
            </a:r>
            <a:r>
              <a:rPr lang="en-GB" sz="1000" u="sng" dirty="0">
                <a:hlinkClick r:id="rId13"/>
              </a:rPr>
              <a:t>http://www.bartlett.ucl.ac.uk/markbarrett/Transport/Land/AutoOil/JCAPWork.ppt</a:t>
            </a:r>
            <a:r>
              <a:rPr lang="en-GB" sz="1000" dirty="0"/>
              <a:t> </a:t>
            </a:r>
          </a:p>
          <a:p>
            <a:r>
              <a:rPr lang="en-GB" sz="1000" dirty="0"/>
              <a:t> </a:t>
            </a:r>
          </a:p>
          <a:p>
            <a:endParaRPr lang="en-GB" sz="1000" dirty="0"/>
          </a:p>
          <a:p>
            <a:endParaRPr lang="en-GB" sz="1000" dirty="0"/>
          </a:p>
          <a:p>
            <a:endParaRPr lang="en-GB" sz="1000" dirty="0"/>
          </a:p>
          <a:p>
            <a:r>
              <a:rPr lang="en-GB" sz="1000" b="1" dirty="0"/>
              <a:t> </a:t>
            </a:r>
            <a:endParaRPr lang="en-GB" sz="1000" dirty="0"/>
          </a:p>
          <a:p>
            <a:r>
              <a:rPr lang="en-GB" sz="1000" dirty="0"/>
              <a:t> </a:t>
            </a:r>
          </a:p>
          <a:p>
            <a:r>
              <a:rPr lang="en-GB" sz="1000" b="1" dirty="0"/>
              <a:t> </a:t>
            </a:r>
            <a:endParaRPr lang="en-GB" sz="1000" dirty="0"/>
          </a:p>
          <a:p>
            <a:endParaRPr lang="en-GB" sz="1000" dirty="0"/>
          </a:p>
        </p:txBody>
      </p:sp>
    </p:spTree>
    <p:extLst>
      <p:ext uri="{BB962C8B-B14F-4D97-AF65-F5344CB8AC3E}">
        <p14:creationId xmlns:p14="http://schemas.microsoft.com/office/powerpoint/2010/main" val="3064270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GB" dirty="0" smtClean="0"/>
              <a:t>Security: framing issues</a:t>
            </a:r>
          </a:p>
        </p:txBody>
      </p:sp>
      <p:sp>
        <p:nvSpPr>
          <p:cNvPr id="7172" name="Rectangle 3"/>
          <p:cNvSpPr>
            <a:spLocks noGrp="1" noChangeArrowheads="1"/>
          </p:cNvSpPr>
          <p:nvPr>
            <p:ph idx="1"/>
          </p:nvPr>
        </p:nvSpPr>
        <p:spPr/>
        <p:txBody>
          <a:bodyPr/>
          <a:lstStyle/>
          <a:p>
            <a:pPr>
              <a:buFontTx/>
              <a:buNone/>
            </a:pPr>
            <a:r>
              <a:rPr lang="en-GB" sz="2800" b="1" dirty="0" smtClean="0"/>
              <a:t>Energy security can be defined as:</a:t>
            </a:r>
          </a:p>
          <a:p>
            <a:pPr>
              <a:buFontTx/>
              <a:buNone/>
            </a:pPr>
            <a:endParaRPr lang="en-GB" sz="2800" dirty="0" smtClean="0"/>
          </a:p>
          <a:p>
            <a:pPr>
              <a:buFontTx/>
              <a:buNone/>
            </a:pPr>
            <a:r>
              <a:rPr lang="en-GB" sz="2800" dirty="0" smtClean="0"/>
              <a:t>The provision of adequate energy </a:t>
            </a:r>
            <a:r>
              <a:rPr lang="en-GB" sz="2800" dirty="0"/>
              <a:t>services for human </a:t>
            </a:r>
            <a:r>
              <a:rPr lang="en-GB" sz="2800" dirty="0" smtClean="0"/>
              <a:t>wellbeing that are:</a:t>
            </a:r>
          </a:p>
          <a:p>
            <a:pPr>
              <a:buFontTx/>
              <a:buNone/>
            </a:pPr>
            <a:endParaRPr lang="en-GB" sz="2800" dirty="0"/>
          </a:p>
          <a:p>
            <a:r>
              <a:rPr lang="en-GB" sz="2800" dirty="0" smtClean="0"/>
              <a:t>Affordable</a:t>
            </a:r>
          </a:p>
          <a:p>
            <a:endParaRPr lang="en-GB" sz="2800" dirty="0" smtClean="0"/>
          </a:p>
          <a:p>
            <a:r>
              <a:rPr lang="en-GB" sz="2800" dirty="0" smtClean="0"/>
              <a:t>Reliable </a:t>
            </a:r>
          </a:p>
          <a:p>
            <a:endParaRPr lang="en-GB" sz="2800" dirty="0"/>
          </a:p>
          <a:p>
            <a:r>
              <a:rPr lang="en-GB" sz="2800" dirty="0" smtClean="0"/>
              <a:t>Sustainable</a:t>
            </a:r>
          </a:p>
          <a:p>
            <a:pPr>
              <a:buFontTx/>
              <a:buNone/>
            </a:pPr>
            <a:endParaRPr lang="en-GB" sz="2800" b="1" dirty="0"/>
          </a:p>
          <a:p>
            <a:pPr>
              <a:buFontTx/>
              <a:buNone/>
            </a:pPr>
            <a:endParaRPr lang="en-GB" sz="2800" b="1" dirty="0"/>
          </a:p>
          <a:p>
            <a:pPr>
              <a:buFontTx/>
              <a:buNone/>
            </a:pPr>
            <a:endParaRPr lang="en-GB" sz="2800" b="1" dirty="0" smtClean="0"/>
          </a:p>
        </p:txBody>
      </p:sp>
      <p:sp>
        <p:nvSpPr>
          <p:cNvPr id="7170" name="Slide Number Placeholder 3"/>
          <p:cNvSpPr>
            <a:spLocks noGrp="1"/>
          </p:cNvSpPr>
          <p:nvPr>
            <p:ph type="sldNum" sz="quarter" idx="12"/>
          </p:nvPr>
        </p:nvSpPr>
        <p:spPr bwMode="auto">
          <a:prstGeom prst="rect">
            <a:avLst/>
          </a:prstGeom>
          <a:noFill/>
          <a:ln>
            <a:miter lim="800000"/>
            <a:headEnd/>
            <a:tailEnd/>
          </a:ln>
        </p:spPr>
        <p:txBody>
          <a:bodyPr/>
          <a:lstStyle/>
          <a:p>
            <a:pPr algn="r"/>
            <a:fld id="{5F7F7DAA-21F6-4FB7-8985-FB1163595361}" type="slidenum">
              <a:rPr lang="en-GB"/>
              <a:pPr algn="r"/>
              <a:t>5</a:t>
            </a:fld>
            <a:endParaRPr lang="en-GB"/>
          </a:p>
        </p:txBody>
      </p:sp>
    </p:spTree>
    <p:extLst>
      <p:ext uri="{BB962C8B-B14F-4D97-AF65-F5344CB8AC3E}">
        <p14:creationId xmlns:p14="http://schemas.microsoft.com/office/powerpoint/2010/main" val="204257348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4294967295"/>
          </p:nvPr>
        </p:nvSpPr>
        <p:spPr bwMode="auto">
          <a:xfrm>
            <a:off x="457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0BC5A29-37E8-42FF-BEA2-D4B7A1C15478}" type="slidenum">
              <a:rPr lang="en-GB"/>
              <a:pPr eaLnBrk="1" hangingPunct="1"/>
              <a:t>6</a:t>
            </a:fld>
            <a:endParaRPr lang="en-GB"/>
          </a:p>
        </p:txBody>
      </p:sp>
      <p:sp>
        <p:nvSpPr>
          <p:cNvPr id="18435" name="Rectangle 2"/>
          <p:cNvSpPr>
            <a:spLocks noGrp="1" noChangeArrowheads="1"/>
          </p:cNvSpPr>
          <p:nvPr>
            <p:ph type="title"/>
          </p:nvPr>
        </p:nvSpPr>
        <p:spPr>
          <a:xfrm>
            <a:off x="684213" y="620713"/>
            <a:ext cx="5541962" cy="134937"/>
          </a:xfrm>
        </p:spPr>
        <p:txBody>
          <a:bodyPr/>
          <a:lstStyle/>
          <a:p>
            <a:pPr eaLnBrk="1" hangingPunct="1"/>
            <a:r>
              <a:rPr lang="en-GB" sz="1400" dirty="0" smtClean="0"/>
              <a:t>Security:  planning for a renewable future</a:t>
            </a:r>
            <a:endParaRPr lang="en-GB" sz="1400" dirty="0" smtClean="0">
              <a:solidFill>
                <a:srgbClr val="FF3300"/>
              </a:solidFill>
            </a:endParaRPr>
          </a:p>
        </p:txBody>
      </p:sp>
      <p:sp>
        <p:nvSpPr>
          <p:cNvPr id="18436" name="Rectangle 3"/>
          <p:cNvSpPr>
            <a:spLocks noGrp="1" noChangeArrowheads="1"/>
          </p:cNvSpPr>
          <p:nvPr>
            <p:ph type="body" idx="1"/>
          </p:nvPr>
        </p:nvSpPr>
        <p:spPr>
          <a:xfrm>
            <a:off x="611188" y="5013325"/>
            <a:ext cx="7772400" cy="801688"/>
          </a:xfrm>
        </p:spPr>
        <p:txBody>
          <a:bodyPr/>
          <a:lstStyle/>
          <a:p>
            <a:pPr eaLnBrk="1" hangingPunct="1"/>
            <a:endParaRPr lang="en-US" smtClean="0"/>
          </a:p>
        </p:txBody>
      </p:sp>
      <p:pic>
        <p:nvPicPr>
          <p:cNvPr id="18437" name="Picture 4" descr="EST"/>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908050"/>
            <a:ext cx="8281292" cy="596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7247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GB" dirty="0" smtClean="0"/>
              <a:t>Security: energy services</a:t>
            </a:r>
          </a:p>
        </p:txBody>
      </p:sp>
      <p:sp>
        <p:nvSpPr>
          <p:cNvPr id="7172" name="Rectangle 3"/>
          <p:cNvSpPr>
            <a:spLocks noGrp="1" noChangeArrowheads="1"/>
          </p:cNvSpPr>
          <p:nvPr>
            <p:ph idx="1"/>
          </p:nvPr>
        </p:nvSpPr>
        <p:spPr/>
        <p:txBody>
          <a:bodyPr/>
          <a:lstStyle/>
          <a:p>
            <a:pPr>
              <a:buFontTx/>
              <a:buNone/>
            </a:pPr>
            <a:r>
              <a:rPr lang="en-GB" sz="1800" dirty="0" smtClean="0"/>
              <a:t>A </a:t>
            </a:r>
            <a:r>
              <a:rPr lang="en-GB" sz="1800" b="1" dirty="0" smtClean="0"/>
              <a:t>hierarchy</a:t>
            </a:r>
            <a:r>
              <a:rPr lang="en-GB" sz="1800" dirty="0" smtClean="0"/>
              <a:t> of importance for energy services can be constructed:</a:t>
            </a:r>
          </a:p>
          <a:p>
            <a:pPr>
              <a:buFontTx/>
              <a:buNone/>
            </a:pPr>
            <a:endParaRPr lang="en-GB" sz="1800" dirty="0" smtClean="0"/>
          </a:p>
          <a:p>
            <a:r>
              <a:rPr lang="en-GB" sz="1800" b="1" dirty="0" smtClean="0"/>
              <a:t>Core</a:t>
            </a:r>
            <a:r>
              <a:rPr lang="en-GB" sz="1800" dirty="0" smtClean="0"/>
              <a:t> services which it is immediately dangerous to interrupt</a:t>
            </a:r>
          </a:p>
          <a:p>
            <a:pPr lvl="1"/>
            <a:r>
              <a:rPr lang="en-GB" sz="1800" dirty="0" smtClean="0"/>
              <a:t>water and food supply</a:t>
            </a:r>
          </a:p>
          <a:p>
            <a:pPr lvl="1"/>
            <a:r>
              <a:rPr lang="en-GB" sz="1800" dirty="0" smtClean="0"/>
              <a:t>domestic space heating, lighting</a:t>
            </a:r>
          </a:p>
          <a:p>
            <a:pPr lvl="1"/>
            <a:r>
              <a:rPr lang="en-GB" sz="1800" dirty="0" smtClean="0"/>
              <a:t>emergency services; health, fire, police</a:t>
            </a:r>
          </a:p>
          <a:p>
            <a:endParaRPr lang="en-GB" sz="1800" b="1" dirty="0" smtClean="0"/>
          </a:p>
          <a:p>
            <a:r>
              <a:rPr lang="en-GB" sz="1800" b="1" dirty="0" smtClean="0"/>
              <a:t>Intermediate</a:t>
            </a:r>
            <a:r>
              <a:rPr lang="en-GB" sz="1800" dirty="0" smtClean="0"/>
              <a:t> importance. Provision of social services and short-lived essential commodities</a:t>
            </a:r>
          </a:p>
          <a:p>
            <a:endParaRPr lang="en-GB" sz="1800" b="1" dirty="0" smtClean="0"/>
          </a:p>
          <a:p>
            <a:r>
              <a:rPr lang="en-GB" sz="1800" b="1" dirty="0" smtClean="0"/>
              <a:t>Lower</a:t>
            </a:r>
            <a:r>
              <a:rPr lang="en-GB" sz="1800" dirty="0" smtClean="0"/>
              <a:t> importance. Long-lived and inessential commodities e.g. foreign holidays</a:t>
            </a:r>
          </a:p>
          <a:p>
            <a:pPr>
              <a:buFontTx/>
              <a:buNone/>
            </a:pPr>
            <a:endParaRPr lang="en-GB" sz="1800" dirty="0" smtClean="0"/>
          </a:p>
          <a:p>
            <a:pPr>
              <a:buFontTx/>
              <a:buNone/>
            </a:pPr>
            <a:r>
              <a:rPr lang="en-GB" sz="1800" dirty="0" smtClean="0"/>
              <a:t>Part of </a:t>
            </a:r>
            <a:r>
              <a:rPr lang="en-GB" sz="1800" dirty="0"/>
              <a:t>energy security or emergency planning is </a:t>
            </a:r>
            <a:r>
              <a:rPr lang="en-GB" sz="1800" dirty="0" smtClean="0"/>
              <a:t>for these energy services to degrade gracefully to the core.</a:t>
            </a:r>
          </a:p>
          <a:p>
            <a:pPr>
              <a:buFontTx/>
              <a:buNone/>
            </a:pPr>
            <a:endParaRPr lang="en-GB" sz="1800" dirty="0" smtClean="0"/>
          </a:p>
          <a:p>
            <a:pPr>
              <a:buFontTx/>
              <a:buNone/>
            </a:pPr>
            <a:endParaRPr lang="en-GB" dirty="0" smtClean="0"/>
          </a:p>
        </p:txBody>
      </p:sp>
      <p:sp>
        <p:nvSpPr>
          <p:cNvPr id="7170" name="Slide Number Placeholder 3"/>
          <p:cNvSpPr>
            <a:spLocks noGrp="1"/>
          </p:cNvSpPr>
          <p:nvPr>
            <p:ph type="sldNum" sz="quarter" idx="12"/>
          </p:nvPr>
        </p:nvSpPr>
        <p:spPr bwMode="auto">
          <a:prstGeom prst="rect">
            <a:avLst/>
          </a:prstGeom>
          <a:noFill/>
          <a:ln>
            <a:miter lim="800000"/>
            <a:headEnd/>
            <a:tailEnd/>
          </a:ln>
        </p:spPr>
        <p:txBody>
          <a:bodyPr/>
          <a:lstStyle/>
          <a:p>
            <a:pPr algn="r"/>
            <a:fld id="{5F7F7DAA-21F6-4FB7-8985-FB1163595361}" type="slidenum">
              <a:rPr lang="en-GB"/>
              <a:pPr algn="r"/>
              <a:t>7</a:t>
            </a:fld>
            <a:endParaRPr lang="en-GB"/>
          </a:p>
        </p:txBody>
      </p:sp>
    </p:spTree>
    <p:extLst>
      <p:ext uri="{BB962C8B-B14F-4D97-AF65-F5344CB8AC3E}">
        <p14:creationId xmlns:p14="http://schemas.microsoft.com/office/powerpoint/2010/main" val="219528319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GB" dirty="0" smtClean="0"/>
              <a:t>Energy service chain security</a:t>
            </a:r>
          </a:p>
        </p:txBody>
      </p:sp>
      <p:sp>
        <p:nvSpPr>
          <p:cNvPr id="5124" name="Rectangle 3"/>
          <p:cNvSpPr>
            <a:spLocks noGrp="1" noChangeArrowheads="1"/>
          </p:cNvSpPr>
          <p:nvPr>
            <p:ph idx="1"/>
          </p:nvPr>
        </p:nvSpPr>
        <p:spPr>
          <a:xfrm>
            <a:off x="428596" y="1357298"/>
            <a:ext cx="1857388" cy="4697427"/>
          </a:xfrm>
        </p:spPr>
        <p:txBody>
          <a:bodyPr/>
          <a:lstStyle/>
          <a:p>
            <a:pPr>
              <a:buNone/>
            </a:pPr>
            <a:r>
              <a:rPr lang="en-GB" dirty="0" smtClean="0"/>
              <a:t>Chain to deliver energy services with demand and supply spatiotemporal distributions, some weather dependent</a:t>
            </a:r>
          </a:p>
          <a:p>
            <a:pPr>
              <a:buFontTx/>
              <a:buNone/>
            </a:pPr>
            <a:endParaRPr lang="en-GB" dirty="0" smtClean="0"/>
          </a:p>
          <a:p>
            <a:pPr>
              <a:buFontTx/>
              <a:buNone/>
            </a:pPr>
            <a:endParaRPr lang="en-GB" dirty="0" smtClean="0"/>
          </a:p>
          <a:p>
            <a:pPr>
              <a:buFontTx/>
              <a:buNone/>
            </a:pPr>
            <a:r>
              <a:rPr lang="en-GB" b="1" dirty="0" smtClean="0">
                <a:solidFill>
                  <a:srgbClr val="FF0000"/>
                </a:solidFill>
              </a:rPr>
              <a:t>Probability of service failure </a:t>
            </a:r>
            <a:r>
              <a:rPr lang="en-GB" dirty="0" smtClean="0"/>
              <a:t>is a function of failure in individual components and their combinations</a:t>
            </a:r>
          </a:p>
          <a:p>
            <a:pPr>
              <a:buFontTx/>
              <a:buNone/>
            </a:pPr>
            <a:endParaRPr lang="en-GB" dirty="0" smtClean="0"/>
          </a:p>
        </p:txBody>
      </p:sp>
      <p:sp>
        <p:nvSpPr>
          <p:cNvPr id="5122" name="Slide Number Placeholder 3"/>
          <p:cNvSpPr>
            <a:spLocks noGrp="1"/>
          </p:cNvSpPr>
          <p:nvPr>
            <p:ph type="sldNum" sz="quarter" idx="12"/>
          </p:nvPr>
        </p:nvSpPr>
        <p:spPr bwMode="auto">
          <a:prstGeom prst="rect">
            <a:avLst/>
          </a:prstGeom>
          <a:noFill/>
          <a:ln>
            <a:miter lim="800000"/>
            <a:headEnd/>
            <a:tailEnd/>
          </a:ln>
        </p:spPr>
        <p:txBody>
          <a:bodyPr/>
          <a:lstStyle/>
          <a:p>
            <a:pPr algn="r"/>
            <a:fld id="{A6C52620-3C56-4320-AAB2-562BE0BD0E56}" type="slidenum">
              <a:rPr lang="en-GB"/>
              <a:pPr algn="r"/>
              <a:t>8</a:t>
            </a:fld>
            <a:endParaRPr lang="en-GB"/>
          </a:p>
        </p:txBody>
      </p:sp>
      <p:pic>
        <p:nvPicPr>
          <p:cNvPr id="3495938" name="Picture 2"/>
          <p:cNvPicPr>
            <a:picLocks noChangeAspect="1" noChangeArrowheads="1"/>
          </p:cNvPicPr>
          <p:nvPr/>
        </p:nvPicPr>
        <p:blipFill>
          <a:blip r:embed="rId3" cstate="print"/>
          <a:srcRect/>
          <a:stretch>
            <a:fillRect/>
          </a:stretch>
        </p:blipFill>
        <p:spPr bwMode="auto">
          <a:xfrm>
            <a:off x="2357422" y="1119210"/>
            <a:ext cx="6305550" cy="5524500"/>
          </a:xfrm>
          <a:prstGeom prst="rect">
            <a:avLst/>
          </a:prstGeom>
          <a:noFill/>
          <a:ln w="9525">
            <a:noFill/>
            <a:miter lim="800000"/>
            <a:headEnd/>
            <a:tailEnd/>
          </a:ln>
          <a:effectLst/>
        </p:spPr>
      </p:pic>
    </p:spTree>
    <p:extLst>
      <p:ext uri="{BB962C8B-B14F-4D97-AF65-F5344CB8AC3E}">
        <p14:creationId xmlns:p14="http://schemas.microsoft.com/office/powerpoint/2010/main" val="154014575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ENERGY SECURITY EXAMPLES</a:t>
            </a:r>
            <a:endParaRPr lang="en-GB" dirty="0"/>
          </a:p>
        </p:txBody>
      </p:sp>
      <p:sp>
        <p:nvSpPr>
          <p:cNvPr id="3" name="Content Placeholder 2"/>
          <p:cNvSpPr>
            <a:spLocks noGrp="1"/>
          </p:cNvSpPr>
          <p:nvPr>
            <p:ph idx="1"/>
          </p:nvPr>
        </p:nvSpPr>
        <p:spPr/>
        <p:txBody>
          <a:bodyPr/>
          <a:lstStyle/>
          <a:p>
            <a:pPr marL="0" indent="0">
              <a:buNone/>
            </a:pPr>
            <a:r>
              <a:rPr lang="en-GB" sz="1800" dirty="0" smtClean="0"/>
              <a:t>Different:</a:t>
            </a:r>
          </a:p>
          <a:p>
            <a:pPr marL="0" indent="0">
              <a:buNone/>
            </a:pPr>
            <a:endParaRPr lang="en-GB" sz="1800" dirty="0"/>
          </a:p>
          <a:p>
            <a:r>
              <a:rPr lang="en-GB" sz="1800" dirty="0" smtClean="0"/>
              <a:t>Causes</a:t>
            </a:r>
          </a:p>
          <a:p>
            <a:endParaRPr lang="en-GB" sz="1800" dirty="0" smtClean="0"/>
          </a:p>
          <a:p>
            <a:r>
              <a:rPr lang="en-GB" sz="1800" dirty="0" smtClean="0"/>
              <a:t>Components</a:t>
            </a:r>
          </a:p>
          <a:p>
            <a:endParaRPr lang="en-GB" sz="1800" dirty="0" smtClean="0"/>
          </a:p>
          <a:p>
            <a:r>
              <a:rPr lang="en-GB" sz="1800" dirty="0" smtClean="0"/>
              <a:t>Time</a:t>
            </a:r>
          </a:p>
          <a:p>
            <a:endParaRPr lang="en-GB" sz="1800" dirty="0" smtClean="0"/>
          </a:p>
          <a:p>
            <a:r>
              <a:rPr lang="en-GB" sz="1800" dirty="0" smtClean="0"/>
              <a:t>Space</a:t>
            </a:r>
          </a:p>
          <a:p>
            <a:pPr marL="0" indent="0">
              <a:buNone/>
            </a:pPr>
            <a:endParaRPr lang="en-GB" dirty="0"/>
          </a:p>
        </p:txBody>
      </p:sp>
      <p:sp>
        <p:nvSpPr>
          <p:cNvPr id="4" name="Slide Number Placeholder 3"/>
          <p:cNvSpPr>
            <a:spLocks noGrp="1"/>
          </p:cNvSpPr>
          <p:nvPr>
            <p:ph type="sldNum" sz="quarter" idx="12"/>
          </p:nvPr>
        </p:nvSpPr>
        <p:spPr/>
        <p:txBody>
          <a:bodyPr/>
          <a:lstStyle/>
          <a:p>
            <a:fld id="{70E2A97C-DA7A-459D-BEB2-C467076B0435}" type="slidenum">
              <a:rPr lang="en-GB" smtClean="0"/>
              <a:pPr/>
              <a:t>9</a:t>
            </a:fld>
            <a:endParaRPr lang="en-GB"/>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936324"/>
            <a:ext cx="6620693" cy="6258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137780"/>
      </p:ext>
    </p:extLst>
  </p:cSld>
  <p:clrMapOvr>
    <a:masterClrMapping/>
  </p:clrMapOvr>
  <p:timing>
    <p:tnLst>
      <p:par>
        <p:cTn id="1" dur="indefinite" restart="never" nodeType="tmRoot"/>
      </p:par>
    </p:tnLst>
  </p:timing>
</p:sld>
</file>

<file path=ppt/theme/theme1.xml><?xml version="1.0" encoding="utf-8"?>
<a:theme xmlns:a="http://schemas.openxmlformats.org/drawingml/2006/main" name="SEE Template">
  <a:themeElements>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SEE Template</Template>
  <TotalTime>13424</TotalTime>
  <Words>2801</Words>
  <Application>Microsoft Office PowerPoint</Application>
  <PresentationFormat>On-screen Show (4:3)</PresentationFormat>
  <Paragraphs>589</Paragraphs>
  <Slides>48</Slides>
  <Notes>47</Notes>
  <HiddenSlides>0</HiddenSlides>
  <MMClips>1</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SEE Template</vt:lpstr>
      <vt:lpstr> Energy Security  </vt:lpstr>
      <vt:lpstr>Homo sapiens</vt:lpstr>
      <vt:lpstr>Leviathan today</vt:lpstr>
      <vt:lpstr>History and future of people and energy?</vt:lpstr>
      <vt:lpstr>Security: framing issues</vt:lpstr>
      <vt:lpstr>Security:  planning for a renewable future</vt:lpstr>
      <vt:lpstr>Security: energy services</vt:lpstr>
      <vt:lpstr>Energy service chain security</vt:lpstr>
      <vt:lpstr>ENERGY SECURITY EXAMPLES</vt:lpstr>
      <vt:lpstr>Security: who for?</vt:lpstr>
      <vt:lpstr>Scope: temporal and spatial</vt:lpstr>
      <vt:lpstr>Some issues – human</vt:lpstr>
      <vt:lpstr>Some cross linking security issues</vt:lpstr>
      <vt:lpstr>Security : preliminary generalities</vt:lpstr>
      <vt:lpstr>Security : electricity  </vt:lpstr>
      <vt:lpstr>Security : can we quantify to aid planning?</vt:lpstr>
      <vt:lpstr>Energy security model - system</vt:lpstr>
      <vt:lpstr>Energy security model – system operation</vt:lpstr>
      <vt:lpstr>Energy security model – system operation</vt:lpstr>
      <vt:lpstr>Energy security model – simulation sample</vt:lpstr>
      <vt:lpstr>Energy security model – optimisation</vt:lpstr>
      <vt:lpstr>Energy security model – optimisation, loss of service</vt:lpstr>
      <vt:lpstr>Energy security model – discussion</vt:lpstr>
      <vt:lpstr>Sankey  2005</vt:lpstr>
      <vt:lpstr>UK Energy flow chart: Animation 1990 to 2050</vt:lpstr>
      <vt:lpstr>UK Energy flow chart: 2050</vt:lpstr>
      <vt:lpstr>PowerPoint Presentation</vt:lpstr>
      <vt:lpstr>World energy : gas reserves </vt:lpstr>
      <vt:lpstr>World energy : BP (2008) Oil R/P</vt:lpstr>
      <vt:lpstr>World energy : Oil what’s left</vt:lpstr>
      <vt:lpstr>Oil Flows &amp; Major Chokepoints: The “Dire Straits”</vt:lpstr>
      <vt:lpstr>Proved oil reserves</vt:lpstr>
      <vt:lpstr>Oil consumption per capita</vt:lpstr>
      <vt:lpstr>World energy: uranium reserves</vt:lpstr>
      <vt:lpstr>Energy, Environment and Security  Europe   Mark Barrett  Mark.Barrett@ucl.ac.uk   University College London      </vt:lpstr>
      <vt:lpstr>Outline</vt:lpstr>
      <vt:lpstr>Energy is for services for people Exogenous assumptions (from PRIMES WCLP scenario): basic drivers</vt:lpstr>
      <vt:lpstr>Energy services</vt:lpstr>
      <vt:lpstr>Ethics: equal CO2 emission per person?</vt:lpstr>
      <vt:lpstr>Objectives, instruments and measures</vt:lpstr>
      <vt:lpstr>Energy measures</vt:lpstr>
      <vt:lpstr>The importance of demand measures</vt:lpstr>
      <vt:lpstr>SEEScen sample: EU25 CO2 : variant scenarios</vt:lpstr>
      <vt:lpstr>SEEScen sample: energy security </vt:lpstr>
      <vt:lpstr>Trade and security </vt:lpstr>
      <vt:lpstr>Possibilities for development</vt:lpstr>
      <vt:lpstr>Resources: General </vt:lpstr>
      <vt:lpstr>Resources: Barrett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Infrastructure Development and Energy Security - a modelling challenge</dc:title>
  <dc:creator>Mark</dc:creator>
  <cp:lastModifiedBy>Mark</cp:lastModifiedBy>
  <cp:revision>28</cp:revision>
  <dcterms:created xsi:type="dcterms:W3CDTF">2010-10-12T10:52:53Z</dcterms:created>
  <dcterms:modified xsi:type="dcterms:W3CDTF">2012-10-03T11:00:51Z</dcterms:modified>
</cp:coreProperties>
</file>